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2.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2" r:id="rId1"/>
  </p:sldMasterIdLst>
  <p:notesMasterIdLst>
    <p:notesMasterId r:id="rId61"/>
  </p:notesMasterIdLst>
  <p:handoutMasterIdLst>
    <p:handoutMasterId r:id="rId62"/>
  </p:handoutMasterIdLst>
  <p:sldIdLst>
    <p:sldId id="320" r:id="rId2"/>
    <p:sldId id="289" r:id="rId3"/>
    <p:sldId id="290" r:id="rId4"/>
    <p:sldId id="291"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3" r:id="rId26"/>
    <p:sldId id="314" r:id="rId27"/>
    <p:sldId id="316" r:id="rId28"/>
    <p:sldId id="317" r:id="rId29"/>
    <p:sldId id="325" r:id="rId30"/>
    <p:sldId id="326" r:id="rId31"/>
    <p:sldId id="256" r:id="rId32"/>
    <p:sldId id="257" r:id="rId33"/>
    <p:sldId id="286" r:id="rId34"/>
    <p:sldId id="273" r:id="rId35"/>
    <p:sldId id="282" r:id="rId36"/>
    <p:sldId id="274" r:id="rId37"/>
    <p:sldId id="287" r:id="rId38"/>
    <p:sldId id="260" r:id="rId39"/>
    <p:sldId id="283" r:id="rId40"/>
    <p:sldId id="321" r:id="rId41"/>
    <p:sldId id="259" r:id="rId42"/>
    <p:sldId id="328" r:id="rId43"/>
    <p:sldId id="269" r:id="rId44"/>
    <p:sldId id="261" r:id="rId45"/>
    <p:sldId id="262" r:id="rId46"/>
    <p:sldId id="263" r:id="rId47"/>
    <p:sldId id="264" r:id="rId48"/>
    <p:sldId id="265" r:id="rId49"/>
    <p:sldId id="266" r:id="rId50"/>
    <p:sldId id="267" r:id="rId51"/>
    <p:sldId id="268" r:id="rId52"/>
    <p:sldId id="279" r:id="rId53"/>
    <p:sldId id="281" r:id="rId54"/>
    <p:sldId id="270" r:id="rId55"/>
    <p:sldId id="327" r:id="rId56"/>
    <p:sldId id="285" r:id="rId57"/>
    <p:sldId id="288" r:id="rId58"/>
    <p:sldId id="322" r:id="rId59"/>
    <p:sldId id="323" r:id="rId60"/>
  </p:sldIdLst>
  <p:sldSz cx="9144000" cy="6858000" type="screen4x3"/>
  <p:notesSz cx="7077075" cy="93837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Arial" charset="0"/>
      </a:defRPr>
    </a:lvl1pPr>
    <a:lvl2pPr marL="457200" algn="l" rtl="0" fontAlgn="base">
      <a:spcBef>
        <a:spcPct val="0"/>
      </a:spcBef>
      <a:spcAft>
        <a:spcPct val="0"/>
      </a:spcAft>
      <a:defRPr sz="2400" kern="1200">
        <a:solidFill>
          <a:schemeClr val="tx1"/>
        </a:solidFill>
        <a:latin typeface="Tahoma" pitchFamily="34" charset="0"/>
        <a:ea typeface="+mn-ea"/>
        <a:cs typeface="Arial" charset="0"/>
      </a:defRPr>
    </a:lvl2pPr>
    <a:lvl3pPr marL="914400" algn="l" rtl="0" fontAlgn="base">
      <a:spcBef>
        <a:spcPct val="0"/>
      </a:spcBef>
      <a:spcAft>
        <a:spcPct val="0"/>
      </a:spcAft>
      <a:defRPr sz="2400" kern="1200">
        <a:solidFill>
          <a:schemeClr val="tx1"/>
        </a:solidFill>
        <a:latin typeface="Tahoma" pitchFamily="34" charset="0"/>
        <a:ea typeface="+mn-ea"/>
        <a:cs typeface="Arial" charset="0"/>
      </a:defRPr>
    </a:lvl3pPr>
    <a:lvl4pPr marL="1371600" algn="l" rtl="0" fontAlgn="base">
      <a:spcBef>
        <a:spcPct val="0"/>
      </a:spcBef>
      <a:spcAft>
        <a:spcPct val="0"/>
      </a:spcAft>
      <a:defRPr sz="2400" kern="1200">
        <a:solidFill>
          <a:schemeClr val="tx1"/>
        </a:solidFill>
        <a:latin typeface="Tahoma" pitchFamily="34" charset="0"/>
        <a:ea typeface="+mn-ea"/>
        <a:cs typeface="Arial" charset="0"/>
      </a:defRPr>
    </a:lvl4pPr>
    <a:lvl5pPr marL="1828800" algn="l" rtl="0" fontAlgn="base">
      <a:spcBef>
        <a:spcPct val="0"/>
      </a:spcBef>
      <a:spcAft>
        <a:spcPct val="0"/>
      </a:spcAft>
      <a:defRPr sz="2400" kern="1200">
        <a:solidFill>
          <a:schemeClr val="tx1"/>
        </a:solidFill>
        <a:latin typeface="Tahoma" pitchFamily="34" charset="0"/>
        <a:ea typeface="+mn-ea"/>
        <a:cs typeface="Arial" charset="0"/>
      </a:defRPr>
    </a:lvl5pPr>
    <a:lvl6pPr marL="2286000" algn="l" defTabSz="914400" rtl="0" eaLnBrk="1" latinLnBrk="0" hangingPunct="1">
      <a:defRPr sz="2400" kern="1200">
        <a:solidFill>
          <a:schemeClr val="tx1"/>
        </a:solidFill>
        <a:latin typeface="Tahoma" pitchFamily="34" charset="0"/>
        <a:ea typeface="+mn-ea"/>
        <a:cs typeface="Arial" charset="0"/>
      </a:defRPr>
    </a:lvl6pPr>
    <a:lvl7pPr marL="2743200" algn="l" defTabSz="914400" rtl="0" eaLnBrk="1" latinLnBrk="0" hangingPunct="1">
      <a:defRPr sz="2400" kern="1200">
        <a:solidFill>
          <a:schemeClr val="tx1"/>
        </a:solidFill>
        <a:latin typeface="Tahoma" pitchFamily="34" charset="0"/>
        <a:ea typeface="+mn-ea"/>
        <a:cs typeface="Arial" charset="0"/>
      </a:defRPr>
    </a:lvl7pPr>
    <a:lvl8pPr marL="3200400" algn="l" defTabSz="914400" rtl="0" eaLnBrk="1" latinLnBrk="0" hangingPunct="1">
      <a:defRPr sz="2400" kern="1200">
        <a:solidFill>
          <a:schemeClr val="tx1"/>
        </a:solidFill>
        <a:latin typeface="Tahoma" pitchFamily="34" charset="0"/>
        <a:ea typeface="+mn-ea"/>
        <a:cs typeface="Arial" charset="0"/>
      </a:defRPr>
    </a:lvl8pPr>
    <a:lvl9pPr marL="3657600" algn="l" defTabSz="914400" rtl="0" eaLnBrk="1" latinLnBrk="0" hangingPunct="1">
      <a:defRPr sz="2400"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6">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81" d="100"/>
          <a:sy n="81" d="100"/>
        </p:scale>
        <p:origin x="941"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708"/>
    </p:cViewPr>
  </p:sorterViewPr>
  <p:notesViewPr>
    <p:cSldViewPr>
      <p:cViewPr varScale="1">
        <p:scale>
          <a:sx n="84" d="100"/>
          <a:sy n="84" d="100"/>
        </p:scale>
        <p:origin x="-1968" y="-78"/>
      </p:cViewPr>
      <p:guideLst>
        <p:guide orient="horz" pos="2956"/>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hdr" sz="quarter"/>
          </p:nvPr>
        </p:nvSpPr>
        <p:spPr bwMode="auto">
          <a:xfrm>
            <a:off x="0" y="0"/>
            <a:ext cx="3067050" cy="469900"/>
          </a:xfrm>
          <a:prstGeom prst="rect">
            <a:avLst/>
          </a:prstGeom>
          <a:noFill/>
          <a:ln w="9525">
            <a:noFill/>
            <a:miter lim="800000"/>
            <a:headEnd/>
            <a:tailEnd/>
          </a:ln>
          <a:effectLst/>
        </p:spPr>
        <p:txBody>
          <a:bodyPr vert="horz" wrap="square" lIns="94430" tIns="47215" rIns="94430" bIns="47215" numCol="1" anchor="t" anchorCtr="0" compatLnSpc="1">
            <a:prstTxWarp prst="textNoShape">
              <a:avLst/>
            </a:prstTxWarp>
          </a:bodyPr>
          <a:lstStyle>
            <a:lvl1pPr>
              <a:defRPr sz="1200">
                <a:cs typeface="+mn-cs"/>
              </a:defRPr>
            </a:lvl1pPr>
          </a:lstStyle>
          <a:p>
            <a:pPr>
              <a:defRPr/>
            </a:pPr>
            <a:endParaRPr lang="en-US"/>
          </a:p>
        </p:txBody>
      </p:sp>
      <p:sp>
        <p:nvSpPr>
          <p:cNvPr id="111619" name="Rectangle 1027"/>
          <p:cNvSpPr>
            <a:spLocks noGrp="1" noChangeArrowheads="1"/>
          </p:cNvSpPr>
          <p:nvPr>
            <p:ph type="dt" sz="quarter" idx="1"/>
          </p:nvPr>
        </p:nvSpPr>
        <p:spPr bwMode="auto">
          <a:xfrm>
            <a:off x="4010025" y="0"/>
            <a:ext cx="3067050" cy="469900"/>
          </a:xfrm>
          <a:prstGeom prst="rect">
            <a:avLst/>
          </a:prstGeom>
          <a:noFill/>
          <a:ln w="9525">
            <a:noFill/>
            <a:miter lim="800000"/>
            <a:headEnd/>
            <a:tailEnd/>
          </a:ln>
          <a:effectLst/>
        </p:spPr>
        <p:txBody>
          <a:bodyPr vert="horz" wrap="square" lIns="94430" tIns="47215" rIns="94430" bIns="47215" numCol="1" anchor="t" anchorCtr="0" compatLnSpc="1">
            <a:prstTxWarp prst="textNoShape">
              <a:avLst/>
            </a:prstTxWarp>
          </a:bodyPr>
          <a:lstStyle>
            <a:lvl1pPr algn="r">
              <a:defRPr sz="1200">
                <a:cs typeface="+mn-cs"/>
              </a:defRPr>
            </a:lvl1pPr>
          </a:lstStyle>
          <a:p>
            <a:pPr>
              <a:defRPr/>
            </a:pPr>
            <a:endParaRPr lang="en-US"/>
          </a:p>
        </p:txBody>
      </p:sp>
      <p:sp>
        <p:nvSpPr>
          <p:cNvPr id="111620" name="Rectangle 1028"/>
          <p:cNvSpPr>
            <a:spLocks noGrp="1" noChangeArrowheads="1"/>
          </p:cNvSpPr>
          <p:nvPr>
            <p:ph type="ftr" sz="quarter" idx="2"/>
          </p:nvPr>
        </p:nvSpPr>
        <p:spPr bwMode="auto">
          <a:xfrm>
            <a:off x="0" y="8913813"/>
            <a:ext cx="3067050" cy="469900"/>
          </a:xfrm>
          <a:prstGeom prst="rect">
            <a:avLst/>
          </a:prstGeom>
          <a:noFill/>
          <a:ln w="9525">
            <a:noFill/>
            <a:miter lim="800000"/>
            <a:headEnd/>
            <a:tailEnd/>
          </a:ln>
          <a:effectLst/>
        </p:spPr>
        <p:txBody>
          <a:bodyPr vert="horz" wrap="square" lIns="94430" tIns="47215" rIns="94430" bIns="47215" numCol="1" anchor="b" anchorCtr="0" compatLnSpc="1">
            <a:prstTxWarp prst="textNoShape">
              <a:avLst/>
            </a:prstTxWarp>
          </a:bodyPr>
          <a:lstStyle>
            <a:lvl1pPr>
              <a:defRPr sz="1200">
                <a:cs typeface="+mn-cs"/>
              </a:defRPr>
            </a:lvl1pPr>
          </a:lstStyle>
          <a:p>
            <a:pPr>
              <a:defRPr/>
            </a:pPr>
            <a:endParaRPr lang="en-US"/>
          </a:p>
        </p:txBody>
      </p:sp>
      <p:sp>
        <p:nvSpPr>
          <p:cNvPr id="111621" name="Rectangle 1029"/>
          <p:cNvSpPr>
            <a:spLocks noGrp="1" noChangeArrowheads="1"/>
          </p:cNvSpPr>
          <p:nvPr>
            <p:ph type="sldNum" sz="quarter" idx="3"/>
          </p:nvPr>
        </p:nvSpPr>
        <p:spPr bwMode="auto">
          <a:xfrm>
            <a:off x="4010025" y="8913813"/>
            <a:ext cx="3067050" cy="469900"/>
          </a:xfrm>
          <a:prstGeom prst="rect">
            <a:avLst/>
          </a:prstGeom>
          <a:noFill/>
          <a:ln w="9525">
            <a:noFill/>
            <a:miter lim="800000"/>
            <a:headEnd/>
            <a:tailEnd/>
          </a:ln>
          <a:effectLst/>
        </p:spPr>
        <p:txBody>
          <a:bodyPr vert="horz" wrap="square" lIns="94430" tIns="47215" rIns="94430" bIns="47215" numCol="1" anchor="b" anchorCtr="0" compatLnSpc="1">
            <a:prstTxWarp prst="textNoShape">
              <a:avLst/>
            </a:prstTxWarp>
          </a:bodyPr>
          <a:lstStyle>
            <a:lvl1pPr algn="r">
              <a:defRPr sz="1200">
                <a:cs typeface="+mn-cs"/>
              </a:defRPr>
            </a:lvl1pPr>
          </a:lstStyle>
          <a:p>
            <a:pPr>
              <a:defRPr/>
            </a:pPr>
            <a:fld id="{19E2C4C6-875C-4863-8274-A89AD52AFCFC}" type="slidenum">
              <a:rPr lang="en-US"/>
              <a:pPr>
                <a:defRPr/>
              </a:pPr>
              <a:t>‹#›</a:t>
            </a:fld>
            <a:endParaRPr lang="en-US"/>
          </a:p>
        </p:txBody>
      </p:sp>
    </p:spTree>
    <p:extLst>
      <p:ext uri="{BB962C8B-B14F-4D97-AF65-F5344CB8AC3E}">
        <p14:creationId xmlns:p14="http://schemas.microsoft.com/office/powerpoint/2010/main" val="2568259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1026"/>
          <p:cNvSpPr>
            <a:spLocks noGrp="1" noChangeArrowheads="1"/>
          </p:cNvSpPr>
          <p:nvPr>
            <p:ph type="hdr" sz="quarter"/>
          </p:nvPr>
        </p:nvSpPr>
        <p:spPr bwMode="auto">
          <a:xfrm>
            <a:off x="0" y="0"/>
            <a:ext cx="3067050" cy="473075"/>
          </a:xfrm>
          <a:prstGeom prst="rect">
            <a:avLst/>
          </a:prstGeom>
          <a:noFill/>
          <a:ln w="9525">
            <a:noFill/>
            <a:miter lim="800000"/>
            <a:headEnd/>
            <a:tailEnd/>
          </a:ln>
          <a:effectLst/>
        </p:spPr>
        <p:txBody>
          <a:bodyPr vert="horz" wrap="square" lIns="94430" tIns="47215" rIns="94430" bIns="47215" numCol="1" anchor="t" anchorCtr="0" compatLnSpc="1">
            <a:prstTxWarp prst="textNoShape">
              <a:avLst/>
            </a:prstTxWarp>
          </a:bodyPr>
          <a:lstStyle>
            <a:lvl1pPr>
              <a:defRPr sz="1200">
                <a:cs typeface="+mn-cs"/>
              </a:defRPr>
            </a:lvl1pPr>
          </a:lstStyle>
          <a:p>
            <a:pPr>
              <a:defRPr/>
            </a:pPr>
            <a:endParaRPr lang="en-US"/>
          </a:p>
        </p:txBody>
      </p:sp>
      <p:sp>
        <p:nvSpPr>
          <p:cNvPr id="116739" name="Rectangle 1027"/>
          <p:cNvSpPr>
            <a:spLocks noGrp="1" noChangeArrowheads="1"/>
          </p:cNvSpPr>
          <p:nvPr>
            <p:ph type="dt" idx="1"/>
          </p:nvPr>
        </p:nvSpPr>
        <p:spPr bwMode="auto">
          <a:xfrm>
            <a:off x="4010025" y="0"/>
            <a:ext cx="3067050" cy="473075"/>
          </a:xfrm>
          <a:prstGeom prst="rect">
            <a:avLst/>
          </a:prstGeom>
          <a:noFill/>
          <a:ln w="9525">
            <a:noFill/>
            <a:miter lim="800000"/>
            <a:headEnd/>
            <a:tailEnd/>
          </a:ln>
          <a:effectLst/>
        </p:spPr>
        <p:txBody>
          <a:bodyPr vert="horz" wrap="square" lIns="94430" tIns="47215" rIns="94430" bIns="47215" numCol="1" anchor="t" anchorCtr="0" compatLnSpc="1">
            <a:prstTxWarp prst="textNoShape">
              <a:avLst/>
            </a:prstTxWarp>
          </a:bodyPr>
          <a:lstStyle>
            <a:lvl1pPr algn="r">
              <a:defRPr sz="1200">
                <a:cs typeface="+mn-cs"/>
              </a:defRPr>
            </a:lvl1pPr>
          </a:lstStyle>
          <a:p>
            <a:pPr>
              <a:defRPr/>
            </a:pPr>
            <a:endParaRPr lang="en-US"/>
          </a:p>
        </p:txBody>
      </p:sp>
      <p:sp>
        <p:nvSpPr>
          <p:cNvPr id="34820" name="Rectangle 1028"/>
          <p:cNvSpPr>
            <a:spLocks noGrp="1" noRot="1" noChangeAspect="1" noChangeArrowheads="1" noTextEdit="1"/>
          </p:cNvSpPr>
          <p:nvPr>
            <p:ph type="sldImg" idx="2"/>
          </p:nvPr>
        </p:nvSpPr>
        <p:spPr bwMode="auto">
          <a:xfrm>
            <a:off x="1176338" y="708025"/>
            <a:ext cx="4724400" cy="3544888"/>
          </a:xfrm>
          <a:prstGeom prst="rect">
            <a:avLst/>
          </a:prstGeom>
          <a:noFill/>
          <a:ln w="9525">
            <a:solidFill>
              <a:srgbClr val="000000"/>
            </a:solidFill>
            <a:miter lim="800000"/>
            <a:headEnd/>
            <a:tailEnd/>
          </a:ln>
        </p:spPr>
      </p:sp>
      <p:sp>
        <p:nvSpPr>
          <p:cNvPr id="116741" name="Rectangle 1029"/>
          <p:cNvSpPr>
            <a:spLocks noGrp="1" noChangeArrowheads="1"/>
          </p:cNvSpPr>
          <p:nvPr>
            <p:ph type="body" sz="quarter" idx="3"/>
          </p:nvPr>
        </p:nvSpPr>
        <p:spPr bwMode="auto">
          <a:xfrm>
            <a:off x="942975" y="4487863"/>
            <a:ext cx="5191125" cy="4173537"/>
          </a:xfrm>
          <a:prstGeom prst="rect">
            <a:avLst/>
          </a:prstGeom>
          <a:noFill/>
          <a:ln w="9525">
            <a:noFill/>
            <a:miter lim="800000"/>
            <a:headEnd/>
            <a:tailEnd/>
          </a:ln>
          <a:effectLst/>
        </p:spPr>
        <p:txBody>
          <a:bodyPr vert="horz" wrap="square" lIns="94430" tIns="47215" rIns="94430" bIns="4721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6742" name="Rectangle 1030"/>
          <p:cNvSpPr>
            <a:spLocks noGrp="1" noChangeArrowheads="1"/>
          </p:cNvSpPr>
          <p:nvPr>
            <p:ph type="ftr" sz="quarter" idx="4"/>
          </p:nvPr>
        </p:nvSpPr>
        <p:spPr bwMode="auto">
          <a:xfrm>
            <a:off x="0" y="8897938"/>
            <a:ext cx="3067050" cy="473075"/>
          </a:xfrm>
          <a:prstGeom prst="rect">
            <a:avLst/>
          </a:prstGeom>
          <a:noFill/>
          <a:ln w="9525">
            <a:noFill/>
            <a:miter lim="800000"/>
            <a:headEnd/>
            <a:tailEnd/>
          </a:ln>
          <a:effectLst/>
        </p:spPr>
        <p:txBody>
          <a:bodyPr vert="horz" wrap="square" lIns="94430" tIns="47215" rIns="94430" bIns="47215" numCol="1" anchor="b" anchorCtr="0" compatLnSpc="1">
            <a:prstTxWarp prst="textNoShape">
              <a:avLst/>
            </a:prstTxWarp>
          </a:bodyPr>
          <a:lstStyle>
            <a:lvl1pPr>
              <a:defRPr sz="1200">
                <a:cs typeface="+mn-cs"/>
              </a:defRPr>
            </a:lvl1pPr>
          </a:lstStyle>
          <a:p>
            <a:pPr>
              <a:defRPr/>
            </a:pPr>
            <a:endParaRPr lang="en-US"/>
          </a:p>
        </p:txBody>
      </p:sp>
      <p:sp>
        <p:nvSpPr>
          <p:cNvPr id="116743" name="Rectangle 1031"/>
          <p:cNvSpPr>
            <a:spLocks noGrp="1" noChangeArrowheads="1"/>
          </p:cNvSpPr>
          <p:nvPr>
            <p:ph type="sldNum" sz="quarter" idx="5"/>
          </p:nvPr>
        </p:nvSpPr>
        <p:spPr bwMode="auto">
          <a:xfrm>
            <a:off x="4010025" y="8897938"/>
            <a:ext cx="3067050" cy="473075"/>
          </a:xfrm>
          <a:prstGeom prst="rect">
            <a:avLst/>
          </a:prstGeom>
          <a:noFill/>
          <a:ln w="9525">
            <a:noFill/>
            <a:miter lim="800000"/>
            <a:headEnd/>
            <a:tailEnd/>
          </a:ln>
          <a:effectLst/>
        </p:spPr>
        <p:txBody>
          <a:bodyPr vert="horz" wrap="square" lIns="94430" tIns="47215" rIns="94430" bIns="47215" numCol="1" anchor="b" anchorCtr="0" compatLnSpc="1">
            <a:prstTxWarp prst="textNoShape">
              <a:avLst/>
            </a:prstTxWarp>
          </a:bodyPr>
          <a:lstStyle>
            <a:lvl1pPr algn="r">
              <a:defRPr sz="1200">
                <a:cs typeface="+mn-cs"/>
              </a:defRPr>
            </a:lvl1pPr>
          </a:lstStyle>
          <a:p>
            <a:pPr>
              <a:defRPr/>
            </a:pPr>
            <a:fld id="{63B994D1-5099-41D5-89C1-DDB4425645FF}" type="slidenum">
              <a:rPr lang="en-US"/>
              <a:pPr>
                <a:defRPr/>
              </a:pPr>
              <a:t>‹#›</a:t>
            </a:fld>
            <a:endParaRPr lang="en-US"/>
          </a:p>
        </p:txBody>
      </p:sp>
    </p:spTree>
    <p:extLst>
      <p:ext uri="{BB962C8B-B14F-4D97-AF65-F5344CB8AC3E}">
        <p14:creationId xmlns:p14="http://schemas.microsoft.com/office/powerpoint/2010/main" val="12628079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B994D1-5099-41D5-89C1-DDB4425645FF}" type="slidenum">
              <a:rPr lang="en-US" smtClean="0"/>
              <a:pPr>
                <a:defRPr/>
              </a:pPr>
              <a:t>16</a:t>
            </a:fld>
            <a:endParaRPr lang="en-US"/>
          </a:p>
        </p:txBody>
      </p:sp>
    </p:spTree>
    <p:extLst>
      <p:ext uri="{BB962C8B-B14F-4D97-AF65-F5344CB8AC3E}">
        <p14:creationId xmlns:p14="http://schemas.microsoft.com/office/powerpoint/2010/main" val="67930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smtClean="0"/>
              <a:t>An AKC FSS breed, as of January of 2008 they became eligible for AKC companion events.  We are seeing dogs obtain, rally, tracking, and lure coursing titles.  As well as those that are competing in other show venues that are open to them in Conformation like: UKC, IABCA</a:t>
            </a:r>
          </a:p>
        </p:txBody>
      </p:sp>
      <p:sp>
        <p:nvSpPr>
          <p:cNvPr id="38916" name="Slide Number Placeholder 3"/>
          <p:cNvSpPr>
            <a:spLocks noGrp="1"/>
          </p:cNvSpPr>
          <p:nvPr>
            <p:ph type="sldNum" sz="quarter" idx="5"/>
          </p:nvPr>
        </p:nvSpPr>
        <p:spPr/>
        <p:txBody>
          <a:bodyPr/>
          <a:lstStyle/>
          <a:p>
            <a:pPr>
              <a:defRPr/>
            </a:pPr>
            <a:fld id="{1941B98D-C433-48CE-B489-E6DE498F99F1}" type="slidenum">
              <a:rPr lang="en-US" smtClean="0"/>
              <a:pPr>
                <a:defRPr/>
              </a:pPr>
              <a:t>39</a:t>
            </a:fld>
            <a:endParaRPr lang="en-US" smtClean="0"/>
          </a:p>
        </p:txBody>
      </p:sp>
    </p:spTree>
    <p:extLst>
      <p:ext uri="{BB962C8B-B14F-4D97-AF65-F5344CB8AC3E}">
        <p14:creationId xmlns:p14="http://schemas.microsoft.com/office/powerpoint/2010/main" val="263929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t>
            </a:r>
            <a:r>
              <a:rPr lang="en-US" dirty="0" err="1" smtClean="0"/>
              <a:t>Podengo</a:t>
            </a:r>
            <a:r>
              <a:rPr lang="en-US" dirty="0" smtClean="0"/>
              <a:t> standard for all sizes was originally written based on the </a:t>
            </a:r>
            <a:r>
              <a:rPr lang="en-US" dirty="0" err="1" smtClean="0"/>
              <a:t>Medio’s</a:t>
            </a:r>
            <a:r>
              <a:rPr lang="en-US" dirty="0" smtClean="0"/>
              <a:t> found in Portugal since at the time, they were the most plentiful dogs. </a:t>
            </a:r>
          </a:p>
          <a:p>
            <a:endParaRPr lang="en-US" dirty="0"/>
          </a:p>
        </p:txBody>
      </p:sp>
      <p:sp>
        <p:nvSpPr>
          <p:cNvPr id="4" name="Slide Number Placeholder 3"/>
          <p:cNvSpPr>
            <a:spLocks noGrp="1"/>
          </p:cNvSpPr>
          <p:nvPr>
            <p:ph type="sldNum" sz="quarter" idx="10"/>
          </p:nvPr>
        </p:nvSpPr>
        <p:spPr/>
        <p:txBody>
          <a:bodyPr/>
          <a:lstStyle/>
          <a:p>
            <a:pPr>
              <a:defRPr/>
            </a:pPr>
            <a:fld id="{63B994D1-5099-41D5-89C1-DDB4425645FF}" type="slidenum">
              <a:rPr lang="en-US" smtClean="0"/>
              <a:pPr>
                <a:defRPr/>
              </a:pPr>
              <a:t>40</a:t>
            </a:fld>
            <a:endParaRPr lang="en-US"/>
          </a:p>
        </p:txBody>
      </p:sp>
    </p:spTree>
    <p:extLst>
      <p:ext uri="{BB962C8B-B14F-4D97-AF65-F5344CB8AC3E}">
        <p14:creationId xmlns:p14="http://schemas.microsoft.com/office/powerpoint/2010/main" val="1935189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31"/>
          <p:cNvSpPr>
            <a:spLocks noGrp="1" noChangeArrowheads="1"/>
          </p:cNvSpPr>
          <p:nvPr>
            <p:ph type="sldNum" sz="quarter" idx="5"/>
          </p:nvPr>
        </p:nvSpPr>
        <p:spPr/>
        <p:txBody>
          <a:bodyPr/>
          <a:lstStyle/>
          <a:p>
            <a:pPr>
              <a:defRPr/>
            </a:pPr>
            <a:fld id="{A090C25D-52DA-4BE5-9A63-BCBD947B2674}" type="slidenum">
              <a:rPr lang="en-US" smtClean="0"/>
              <a:pPr>
                <a:defRPr/>
              </a:pPr>
              <a:t>41</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r>
              <a:rPr lang="en-US" smtClean="0"/>
              <a:t>We are looking for a good balanced slightly longer than tall animal.   Since puppy growth for these bigger sizes are uneven – it is probable that some younger dogs will look either longer than tall or taller than long at various times in their development.</a:t>
            </a:r>
          </a:p>
          <a:p>
            <a:endParaRPr lang="en-US" smtClean="0"/>
          </a:p>
        </p:txBody>
      </p:sp>
    </p:spTree>
    <p:extLst>
      <p:ext uri="{BB962C8B-B14F-4D97-AF65-F5344CB8AC3E}">
        <p14:creationId xmlns:p14="http://schemas.microsoft.com/office/powerpoint/2010/main" val="314377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p>
        </p:txBody>
      </p:sp>
      <p:sp>
        <p:nvSpPr>
          <p:cNvPr id="41988" name="Slide Number Placeholder 3"/>
          <p:cNvSpPr>
            <a:spLocks noGrp="1"/>
          </p:cNvSpPr>
          <p:nvPr>
            <p:ph type="sldNum" sz="quarter" idx="5"/>
          </p:nvPr>
        </p:nvSpPr>
        <p:spPr/>
        <p:txBody>
          <a:bodyPr/>
          <a:lstStyle/>
          <a:p>
            <a:pPr>
              <a:defRPr/>
            </a:pPr>
            <a:fld id="{33997188-5BE8-418F-BB20-2B759B4C9764}" type="slidenum">
              <a:rPr lang="en-US" smtClean="0"/>
              <a:pPr>
                <a:defRPr/>
              </a:pPr>
              <a:t>43</a:t>
            </a:fld>
            <a:endParaRPr lang="en-US" smtClean="0"/>
          </a:p>
        </p:txBody>
      </p:sp>
    </p:spTree>
    <p:extLst>
      <p:ext uri="{BB962C8B-B14F-4D97-AF65-F5344CB8AC3E}">
        <p14:creationId xmlns:p14="http://schemas.microsoft.com/office/powerpoint/2010/main" val="2302842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31"/>
          <p:cNvSpPr>
            <a:spLocks noGrp="1" noChangeArrowheads="1"/>
          </p:cNvSpPr>
          <p:nvPr>
            <p:ph type="sldNum" sz="quarter" idx="5"/>
          </p:nvPr>
        </p:nvSpPr>
        <p:spPr/>
        <p:txBody>
          <a:bodyPr/>
          <a:lstStyle/>
          <a:p>
            <a:pPr>
              <a:defRPr/>
            </a:pPr>
            <a:fld id="{6A5AE34E-6844-4846-8223-87D714883C99}" type="slidenum">
              <a:rPr lang="en-US" smtClean="0"/>
              <a:pPr>
                <a:defRPr/>
              </a:pPr>
              <a:t>44</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smtClean="0"/>
              <a:t>The head is expressive, happy, worried, excited, scared, intent – you will never wonder what they might be thinking – they wear their expressions in the open.  When well socialized, they are outgoing and can be somewhat of a pest.</a:t>
            </a:r>
          </a:p>
        </p:txBody>
      </p:sp>
    </p:spTree>
    <p:extLst>
      <p:ext uri="{BB962C8B-B14F-4D97-AF65-F5344CB8AC3E}">
        <p14:creationId xmlns:p14="http://schemas.microsoft.com/office/powerpoint/2010/main" val="2376160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p:txBody>
          <a:bodyPr/>
          <a:lstStyle/>
          <a:p>
            <a:pPr>
              <a:defRPr/>
            </a:pPr>
            <a:fld id="{58EDB4DE-B27D-477B-8D9E-E31136A187B9}" type="slidenum">
              <a:rPr lang="en-US" smtClean="0"/>
              <a:pPr>
                <a:defRPr/>
              </a:pPr>
              <a:t>45</a:t>
            </a:fld>
            <a:endParaRPr lang="en-US" smtClean="0"/>
          </a:p>
        </p:txBody>
      </p:sp>
    </p:spTree>
    <p:extLst>
      <p:ext uri="{BB962C8B-B14F-4D97-AF65-F5344CB8AC3E}">
        <p14:creationId xmlns:p14="http://schemas.microsoft.com/office/powerpoint/2010/main" val="3432010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1"/>
          <p:cNvSpPr>
            <a:spLocks noGrp="1" noChangeArrowheads="1"/>
          </p:cNvSpPr>
          <p:nvPr>
            <p:ph type="sldNum" sz="quarter" idx="5"/>
          </p:nvPr>
        </p:nvSpPr>
        <p:spPr/>
        <p:txBody>
          <a:bodyPr/>
          <a:lstStyle/>
          <a:p>
            <a:pPr>
              <a:defRPr/>
            </a:pPr>
            <a:fld id="{AC1E38F2-F020-4B53-A208-45DE58061F5D}" type="slidenum">
              <a:rPr lang="en-US" smtClean="0"/>
              <a:pPr>
                <a:defRPr/>
              </a:pPr>
              <a:t>46</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smtClean="0"/>
              <a:t>The ears on a Podengo are always in motion. They can hear an “ant walking under ground” essentially. Their hearing is extremely sensitive, their sense of smell is remarkable and their keen sight helps them lock in on whatever critter they have locked in their sights. This is a sensitive breed and they wear their emotions in full view. </a:t>
            </a:r>
          </a:p>
        </p:txBody>
      </p:sp>
    </p:spTree>
    <p:extLst>
      <p:ext uri="{BB962C8B-B14F-4D97-AF65-F5344CB8AC3E}">
        <p14:creationId xmlns:p14="http://schemas.microsoft.com/office/powerpoint/2010/main" val="2977301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p:txBody>
          <a:bodyPr/>
          <a:lstStyle/>
          <a:p>
            <a:pPr>
              <a:defRPr/>
            </a:pPr>
            <a:fld id="{196A1FB1-4B70-4DD1-92CC-C9EC66572046}" type="slidenum">
              <a:rPr lang="en-US" smtClean="0"/>
              <a:pPr>
                <a:defRPr/>
              </a:pPr>
              <a:t>47</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r>
              <a:rPr lang="en-US" smtClean="0"/>
              <a:t>Again, the body is only slightly longer than the dogs height.  A too long dog or a dog with a great deal more leg than body is also not preferred.</a:t>
            </a:r>
          </a:p>
        </p:txBody>
      </p:sp>
    </p:spTree>
    <p:extLst>
      <p:ext uri="{BB962C8B-B14F-4D97-AF65-F5344CB8AC3E}">
        <p14:creationId xmlns:p14="http://schemas.microsoft.com/office/powerpoint/2010/main" val="2481718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Straight strong legs are needed to be functional in the pack.  Bowed legs or any tendency toward a wrap front typically caused by a shorter upper arm are NOT functional and should be penalized.</a:t>
            </a:r>
          </a:p>
        </p:txBody>
      </p:sp>
      <p:sp>
        <p:nvSpPr>
          <p:cNvPr id="47108" name="Slide Number Placeholder 3"/>
          <p:cNvSpPr>
            <a:spLocks noGrp="1"/>
          </p:cNvSpPr>
          <p:nvPr>
            <p:ph type="sldNum" sz="quarter" idx="5"/>
          </p:nvPr>
        </p:nvSpPr>
        <p:spPr/>
        <p:txBody>
          <a:bodyPr/>
          <a:lstStyle/>
          <a:p>
            <a:pPr>
              <a:defRPr/>
            </a:pPr>
            <a:fld id="{B73F9444-5075-4D69-A54F-35D1ABAC312A}" type="slidenum">
              <a:rPr lang="en-US" smtClean="0"/>
              <a:pPr>
                <a:defRPr/>
              </a:pPr>
              <a:t>48</a:t>
            </a:fld>
            <a:endParaRPr lang="en-US" smtClean="0"/>
          </a:p>
        </p:txBody>
      </p:sp>
    </p:spTree>
    <p:extLst>
      <p:ext uri="{BB962C8B-B14F-4D97-AF65-F5344CB8AC3E}">
        <p14:creationId xmlns:p14="http://schemas.microsoft.com/office/powerpoint/2010/main" val="1691787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smtClean="0"/>
              <a:t>Clean going away.</a:t>
            </a:r>
          </a:p>
        </p:txBody>
      </p:sp>
      <p:sp>
        <p:nvSpPr>
          <p:cNvPr id="48132" name="Slide Number Placeholder 3"/>
          <p:cNvSpPr>
            <a:spLocks noGrp="1"/>
          </p:cNvSpPr>
          <p:nvPr>
            <p:ph type="sldNum" sz="quarter" idx="5"/>
          </p:nvPr>
        </p:nvSpPr>
        <p:spPr/>
        <p:txBody>
          <a:bodyPr/>
          <a:lstStyle/>
          <a:p>
            <a:pPr>
              <a:defRPr/>
            </a:pPr>
            <a:fld id="{0BAAE51C-8532-4C1F-8D1C-DE8B7B1B610E}" type="slidenum">
              <a:rPr lang="en-US" smtClean="0"/>
              <a:pPr>
                <a:defRPr/>
              </a:pPr>
              <a:t>49</a:t>
            </a:fld>
            <a:endParaRPr lang="en-US" smtClean="0"/>
          </a:p>
        </p:txBody>
      </p:sp>
    </p:spTree>
    <p:extLst>
      <p:ext uri="{BB962C8B-B14F-4D97-AF65-F5344CB8AC3E}">
        <p14:creationId xmlns:p14="http://schemas.microsoft.com/office/powerpoint/2010/main" val="1383675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p:cNvSpPr>
            <a:spLocks noGrp="1" noChangeArrowheads="1"/>
          </p:cNvSpPr>
          <p:nvPr>
            <p:ph type="sldNum" sz="quarter" idx="5"/>
          </p:nvPr>
        </p:nvSpPr>
        <p:spPr/>
        <p:txBody>
          <a:bodyPr/>
          <a:lstStyle/>
          <a:p>
            <a:pPr>
              <a:defRPr/>
            </a:pPr>
            <a:fld id="{3FDD7AC5-E443-41C8-BF09-1766232FE404}" type="slidenum">
              <a:rPr lang="en-US" smtClean="0"/>
              <a:pPr>
                <a:defRPr/>
              </a:pPr>
              <a:t>31</a:t>
            </a:fld>
            <a:endParaRPr lang="en-US" smtClean="0"/>
          </a:p>
        </p:txBody>
      </p:sp>
      <p:sp>
        <p:nvSpPr>
          <p:cNvPr id="35843" name="Rectangle 1026"/>
          <p:cNvSpPr>
            <a:spLocks noGrp="1" noRot="1" noChangeAspect="1" noChangeArrowheads="1" noTextEdit="1"/>
          </p:cNvSpPr>
          <p:nvPr>
            <p:ph type="sldImg"/>
          </p:nvPr>
        </p:nvSpPr>
        <p:spPr>
          <a:ln/>
        </p:spPr>
      </p:sp>
      <p:sp>
        <p:nvSpPr>
          <p:cNvPr id="35844" name="Rectangle 1027"/>
          <p:cNvSpPr>
            <a:spLocks noGrp="1" noChangeArrowheads="1"/>
          </p:cNvSpPr>
          <p:nvPr>
            <p:ph type="body" idx="1"/>
          </p:nvPr>
        </p:nvSpPr>
        <p:spPr>
          <a:noFill/>
          <a:ln/>
        </p:spPr>
        <p:txBody>
          <a:bodyPr/>
          <a:lstStyle/>
          <a:p>
            <a:r>
              <a:rPr lang="en-US" smtClean="0"/>
              <a:t>Primitive Hounds of Portugal that are exhibited as 6 individual breeds in FCI. Small Smooth, Small Wire, Medium Smooth, Medium Wire, Large Smooth and Large Wire. </a:t>
            </a:r>
          </a:p>
        </p:txBody>
      </p:sp>
    </p:spTree>
    <p:extLst>
      <p:ext uri="{BB962C8B-B14F-4D97-AF65-F5344CB8AC3E}">
        <p14:creationId xmlns:p14="http://schemas.microsoft.com/office/powerpoint/2010/main" val="1089033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smtClean="0"/>
              <a:t>Side Gait is of a typical larger sight hound.  Balanced front and rear with reach and drive.</a:t>
            </a:r>
          </a:p>
        </p:txBody>
      </p:sp>
      <p:sp>
        <p:nvSpPr>
          <p:cNvPr id="49156" name="Slide Number Placeholder 3"/>
          <p:cNvSpPr>
            <a:spLocks noGrp="1"/>
          </p:cNvSpPr>
          <p:nvPr>
            <p:ph type="sldNum" sz="quarter" idx="5"/>
          </p:nvPr>
        </p:nvSpPr>
        <p:spPr/>
        <p:txBody>
          <a:bodyPr/>
          <a:lstStyle/>
          <a:p>
            <a:pPr>
              <a:defRPr/>
            </a:pPr>
            <a:fld id="{A96A1E06-B7C0-4E61-B05C-AD297036FECE}" type="slidenum">
              <a:rPr lang="en-US" smtClean="0"/>
              <a:pPr>
                <a:defRPr/>
              </a:pPr>
              <a:t>50</a:t>
            </a:fld>
            <a:endParaRPr lang="en-US" smtClean="0"/>
          </a:p>
        </p:txBody>
      </p:sp>
    </p:spTree>
    <p:extLst>
      <p:ext uri="{BB962C8B-B14F-4D97-AF65-F5344CB8AC3E}">
        <p14:creationId xmlns:p14="http://schemas.microsoft.com/office/powerpoint/2010/main" val="49090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smtClean="0"/>
              <a:t>The Portuguese standard tells us that “The Wirehaired variety is better suited for hotter climates with its more open coat texture which provides better cooling and the Smooth variety is better suited for cooler climates with its tighter, more dense coat which provides better insulation. </a:t>
            </a:r>
            <a:br>
              <a:rPr lang="en-US" smtClean="0"/>
            </a:br>
            <a:endParaRPr lang="en-US" smtClean="0"/>
          </a:p>
        </p:txBody>
      </p:sp>
      <p:sp>
        <p:nvSpPr>
          <p:cNvPr id="50180" name="Slide Number Placeholder 3"/>
          <p:cNvSpPr>
            <a:spLocks noGrp="1"/>
          </p:cNvSpPr>
          <p:nvPr>
            <p:ph type="sldNum" sz="quarter" idx="5"/>
          </p:nvPr>
        </p:nvSpPr>
        <p:spPr/>
        <p:txBody>
          <a:bodyPr/>
          <a:lstStyle/>
          <a:p>
            <a:pPr>
              <a:defRPr/>
            </a:pPr>
            <a:fld id="{7178720B-689F-4DD9-9E11-EE0A66BB6C6F}" type="slidenum">
              <a:rPr lang="en-US" smtClean="0"/>
              <a:pPr>
                <a:defRPr/>
              </a:pPr>
              <a:t>51</a:t>
            </a:fld>
            <a:endParaRPr lang="en-US" smtClean="0"/>
          </a:p>
        </p:txBody>
      </p:sp>
    </p:spTree>
    <p:extLst>
      <p:ext uri="{BB962C8B-B14F-4D97-AF65-F5344CB8AC3E}">
        <p14:creationId xmlns:p14="http://schemas.microsoft.com/office/powerpoint/2010/main" val="1155348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smtClean="0"/>
              <a:t>This is not a coat that should be trimmed on the body.  Everyone who touches the coat is surprised because it is not as harsh as a terrier wire coat – and sometimes can change seasonally or as it transitions and the dog looses dead coat and feel rather soft.   In the hunt pack, running through the fields, trees and brush would rip out that dead coat.  In our homes – a through brushing is all that is needed.</a:t>
            </a:r>
          </a:p>
          <a:p>
            <a:endParaRPr lang="en-US" smtClean="0"/>
          </a:p>
          <a:p>
            <a:r>
              <a:rPr lang="en-US" smtClean="0"/>
              <a:t>The Wire version has a single coat and stripping it out leaves a dog bald and the coat does not come in harsher.</a:t>
            </a:r>
          </a:p>
          <a:p>
            <a:r>
              <a:rPr lang="en-US" smtClean="0"/>
              <a:t>.</a:t>
            </a:r>
          </a:p>
        </p:txBody>
      </p:sp>
      <p:sp>
        <p:nvSpPr>
          <p:cNvPr id="51204" name="Slide Number Placeholder 3"/>
          <p:cNvSpPr>
            <a:spLocks noGrp="1"/>
          </p:cNvSpPr>
          <p:nvPr>
            <p:ph type="sldNum" sz="quarter" idx="5"/>
          </p:nvPr>
        </p:nvSpPr>
        <p:spPr/>
        <p:txBody>
          <a:bodyPr/>
          <a:lstStyle/>
          <a:p>
            <a:pPr>
              <a:defRPr/>
            </a:pPr>
            <a:fld id="{EB4F01D6-07B2-4A4D-9057-CFA6BEBDF7E9}" type="slidenum">
              <a:rPr lang="en-US" smtClean="0"/>
              <a:pPr>
                <a:defRPr/>
              </a:pPr>
              <a:t>52</a:t>
            </a:fld>
            <a:endParaRPr lang="en-US" smtClean="0"/>
          </a:p>
        </p:txBody>
      </p:sp>
    </p:spTree>
    <p:extLst>
      <p:ext uri="{BB962C8B-B14F-4D97-AF65-F5344CB8AC3E}">
        <p14:creationId xmlns:p14="http://schemas.microsoft.com/office/powerpoint/2010/main" val="308005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smtClean="0"/>
              <a:t>Wire and Smooth Coats – A variety of shades of red, fawn, yellow are all acceptable as is a mostly white dog with splotches of the darker color.  Solid white and brindle, black tan and white or black are not allowed.</a:t>
            </a:r>
          </a:p>
        </p:txBody>
      </p:sp>
      <p:sp>
        <p:nvSpPr>
          <p:cNvPr id="52228" name="Slide Number Placeholder 3"/>
          <p:cNvSpPr>
            <a:spLocks noGrp="1"/>
          </p:cNvSpPr>
          <p:nvPr>
            <p:ph type="sldNum" sz="quarter" idx="5"/>
          </p:nvPr>
        </p:nvSpPr>
        <p:spPr/>
        <p:txBody>
          <a:bodyPr/>
          <a:lstStyle/>
          <a:p>
            <a:pPr>
              <a:defRPr/>
            </a:pPr>
            <a:fld id="{8F9FB24D-0717-4517-9C5D-84A4FC7EF0D7}" type="slidenum">
              <a:rPr lang="en-US" smtClean="0"/>
              <a:pPr>
                <a:defRPr/>
              </a:pPr>
              <a:t>53</a:t>
            </a:fld>
            <a:endParaRPr lang="en-US" smtClean="0"/>
          </a:p>
        </p:txBody>
      </p:sp>
    </p:spTree>
    <p:extLst>
      <p:ext uri="{BB962C8B-B14F-4D97-AF65-F5344CB8AC3E}">
        <p14:creationId xmlns:p14="http://schemas.microsoft.com/office/powerpoint/2010/main" val="2695679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p:txBody>
          <a:bodyPr/>
          <a:lstStyle/>
          <a:p>
            <a:pPr>
              <a:defRPr/>
            </a:pPr>
            <a:fld id="{9F48F466-B5D2-4AD0-B890-141AA3B73DB4}" type="slidenum">
              <a:rPr lang="en-US" smtClean="0"/>
              <a:pPr>
                <a:defRPr/>
              </a:pPr>
              <a:t>54</a:t>
            </a:fld>
            <a:endParaRPr lang="en-US" smtClean="0"/>
          </a:p>
        </p:txBody>
      </p:sp>
    </p:spTree>
    <p:extLst>
      <p:ext uri="{BB962C8B-B14F-4D97-AF65-F5344CB8AC3E}">
        <p14:creationId xmlns:p14="http://schemas.microsoft.com/office/powerpoint/2010/main" val="1915265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smtClean="0"/>
          </a:p>
        </p:txBody>
      </p:sp>
      <p:sp>
        <p:nvSpPr>
          <p:cNvPr id="54276" name="Slide Number Placeholder 3"/>
          <p:cNvSpPr>
            <a:spLocks noGrp="1"/>
          </p:cNvSpPr>
          <p:nvPr>
            <p:ph type="sldNum" sz="quarter" idx="5"/>
          </p:nvPr>
        </p:nvSpPr>
        <p:spPr/>
        <p:txBody>
          <a:bodyPr/>
          <a:lstStyle/>
          <a:p>
            <a:pPr>
              <a:defRPr/>
            </a:pPr>
            <a:fld id="{6BADB65C-364E-4B90-B314-FBB15DECBF20}" type="slidenum">
              <a:rPr lang="en-US" smtClean="0"/>
              <a:pPr>
                <a:defRPr/>
              </a:pPr>
              <a:t>56</a:t>
            </a:fld>
            <a:endParaRPr lang="en-US" smtClean="0"/>
          </a:p>
        </p:txBody>
      </p:sp>
    </p:spTree>
    <p:extLst>
      <p:ext uri="{BB962C8B-B14F-4D97-AF65-F5344CB8AC3E}">
        <p14:creationId xmlns:p14="http://schemas.microsoft.com/office/powerpoint/2010/main" val="1165170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smtClean="0"/>
              <a:t>We are always looking for people who are interested in helping to preserve the large and medium sizes – Join us in this effort!</a:t>
            </a:r>
          </a:p>
        </p:txBody>
      </p:sp>
      <p:sp>
        <p:nvSpPr>
          <p:cNvPr id="55300" name="Slide Number Placeholder 3"/>
          <p:cNvSpPr>
            <a:spLocks noGrp="1"/>
          </p:cNvSpPr>
          <p:nvPr>
            <p:ph type="sldNum" sz="quarter" idx="5"/>
          </p:nvPr>
        </p:nvSpPr>
        <p:spPr/>
        <p:txBody>
          <a:bodyPr/>
          <a:lstStyle/>
          <a:p>
            <a:pPr>
              <a:defRPr/>
            </a:pPr>
            <a:fld id="{81D8A62F-7D50-499C-899E-F0BFF62599AE}" type="slidenum">
              <a:rPr lang="en-US" smtClean="0"/>
              <a:pPr>
                <a:defRPr/>
              </a:pPr>
              <a:t>57</a:t>
            </a:fld>
            <a:endParaRPr lang="en-US" smtClean="0"/>
          </a:p>
        </p:txBody>
      </p:sp>
    </p:spTree>
    <p:extLst>
      <p:ext uri="{BB962C8B-B14F-4D97-AF65-F5344CB8AC3E}">
        <p14:creationId xmlns:p14="http://schemas.microsoft.com/office/powerpoint/2010/main" val="285648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p:txBody>
          <a:bodyPr/>
          <a:lstStyle/>
          <a:p>
            <a:pPr>
              <a:defRPr/>
            </a:pPr>
            <a:fld id="{7CF74B5A-F0C2-49F4-AEC1-95C73A3DA40A}" type="slidenum">
              <a:rPr lang="en-US" smtClean="0"/>
              <a:pPr>
                <a:defRPr/>
              </a:pPr>
              <a:t>32</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dirty="0" smtClean="0"/>
              <a:t>The breed shares a similar history with other primitive breeds found in the Mediterranean region such as the </a:t>
            </a:r>
            <a:r>
              <a:rPr lang="en-US" dirty="0" err="1" smtClean="0"/>
              <a:t>Podengo</a:t>
            </a:r>
            <a:r>
              <a:rPr lang="en-US" dirty="0" smtClean="0"/>
              <a:t> </a:t>
            </a:r>
            <a:r>
              <a:rPr lang="en-US" dirty="0" err="1" smtClean="0"/>
              <a:t>Ibicenco</a:t>
            </a:r>
            <a:r>
              <a:rPr lang="en-US" dirty="0" smtClean="0"/>
              <a:t>, </a:t>
            </a:r>
            <a:r>
              <a:rPr lang="en-US" dirty="0" err="1" smtClean="0"/>
              <a:t>Podengo</a:t>
            </a:r>
            <a:r>
              <a:rPr lang="en-US" dirty="0" smtClean="0"/>
              <a:t> </a:t>
            </a:r>
            <a:r>
              <a:rPr lang="en-US" dirty="0" err="1" smtClean="0"/>
              <a:t>Canario</a:t>
            </a:r>
            <a:r>
              <a:rPr lang="en-US" dirty="0" smtClean="0"/>
              <a:t>, </a:t>
            </a:r>
            <a:r>
              <a:rPr lang="en-US" dirty="0" err="1" smtClean="0"/>
              <a:t>Pharoah</a:t>
            </a:r>
            <a:r>
              <a:rPr lang="en-US" dirty="0" smtClean="0"/>
              <a:t> hound and </a:t>
            </a:r>
            <a:r>
              <a:rPr lang="en-US" dirty="0" err="1" smtClean="0"/>
              <a:t>Cinerco</a:t>
            </a:r>
            <a:r>
              <a:rPr lang="en-US" dirty="0" smtClean="0"/>
              <a:t> dell Etna. The Podengos developed into different sizes in Portugal, the largest being the “GRANDE” which was developed for deer and wild boar hunting. It will exhaust and detain large game and await the hunter's gun. The Grande is now very rare in its home country.  In the US there is a total of …..one.</a:t>
            </a:r>
            <a:br>
              <a:rPr lang="en-US" dirty="0" smtClean="0"/>
            </a:br>
            <a:endParaRPr lang="en-US" dirty="0" smtClean="0"/>
          </a:p>
          <a:p>
            <a:r>
              <a:rPr lang="en-US" dirty="0" smtClean="0"/>
              <a:t>Developed for rabbit flushing, chasing, catching and retrieving, the knee-high MEDIO has a hunting style which includes cat-like stalking and, similar to the Spanish Ibizan Hound, it often jumps above the prey before landing on or near it to flush it out of dense brush or rocky crevices. It will dig if necessary to flush prey.</a:t>
            </a:r>
            <a:br>
              <a:rPr lang="en-US" dirty="0" smtClean="0"/>
            </a:br>
            <a:endParaRPr lang="en-US" dirty="0" smtClean="0"/>
          </a:p>
          <a:p>
            <a:r>
              <a:rPr lang="en-US" dirty="0" smtClean="0"/>
              <a:t>		</a:t>
            </a:r>
            <a:br>
              <a:rPr lang="en-US" dirty="0" smtClean="0"/>
            </a:br>
            <a:endParaRPr lang="en-US" dirty="0" smtClean="0"/>
          </a:p>
          <a:p>
            <a:r>
              <a:rPr lang="en-US" dirty="0" smtClean="0"/>
              <a:t>. </a:t>
            </a:r>
            <a:endParaRPr lang="en-US" b="1" dirty="0" smtClean="0">
              <a:solidFill>
                <a:srgbClr val="006699"/>
              </a:solidFill>
            </a:endParaRPr>
          </a:p>
        </p:txBody>
      </p:sp>
    </p:spTree>
    <p:extLst>
      <p:ext uri="{BB962C8B-B14F-4D97-AF65-F5344CB8AC3E}">
        <p14:creationId xmlns:p14="http://schemas.microsoft.com/office/powerpoint/2010/main" val="166327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r>
              <a:rPr lang="en-US" smtClean="0"/>
              <a:t>Medium and Large may hunt together in packs for large game, for boar however you will likely see the Grande size along with some other large powerful hunting breeds.</a:t>
            </a:r>
          </a:p>
        </p:txBody>
      </p:sp>
      <p:sp>
        <p:nvSpPr>
          <p:cNvPr id="32772" name="Slide Number Placeholder 3"/>
          <p:cNvSpPr>
            <a:spLocks noGrp="1"/>
          </p:cNvSpPr>
          <p:nvPr>
            <p:ph type="sldNum" sz="quarter" idx="5"/>
          </p:nvPr>
        </p:nvSpPr>
        <p:spPr/>
        <p:txBody>
          <a:bodyPr/>
          <a:lstStyle/>
          <a:p>
            <a:pPr>
              <a:defRPr/>
            </a:pPr>
            <a:fld id="{ABA8F029-B187-48E9-AED2-19C8AF88DB33}" type="slidenum">
              <a:rPr lang="en-US" smtClean="0"/>
              <a:pPr>
                <a:defRPr/>
              </a:pPr>
              <a:t>33</a:t>
            </a:fld>
            <a:endParaRPr lang="en-US" smtClean="0"/>
          </a:p>
        </p:txBody>
      </p:sp>
    </p:spTree>
    <p:extLst>
      <p:ext uri="{BB962C8B-B14F-4D97-AF65-F5344CB8AC3E}">
        <p14:creationId xmlns:p14="http://schemas.microsoft.com/office/powerpoint/2010/main" val="187889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p:cNvSpPr>
            <a:spLocks noGrp="1" noChangeArrowheads="1"/>
          </p:cNvSpPr>
          <p:nvPr>
            <p:ph type="sldNum" sz="quarter" idx="5"/>
          </p:nvPr>
        </p:nvSpPr>
        <p:spPr/>
        <p:txBody>
          <a:bodyPr/>
          <a:lstStyle/>
          <a:p>
            <a:pPr>
              <a:defRPr/>
            </a:pPr>
            <a:fld id="{FBAE71AE-5756-4AC8-AB94-566AEAB2CB87}" type="slidenum">
              <a:rPr lang="en-US" smtClean="0"/>
              <a:pPr>
                <a:defRPr/>
              </a:pPr>
              <a:t>34</a:t>
            </a:fld>
            <a:endParaRPr lang="en-US" smtClean="0"/>
          </a:p>
        </p:txBody>
      </p:sp>
      <p:sp>
        <p:nvSpPr>
          <p:cNvPr id="38915" name="Rectangle 1026"/>
          <p:cNvSpPr>
            <a:spLocks noGrp="1" noRot="1" noChangeAspect="1" noChangeArrowheads="1" noTextEdit="1"/>
          </p:cNvSpPr>
          <p:nvPr>
            <p:ph type="sldImg"/>
          </p:nvPr>
        </p:nvSpPr>
        <p:spPr>
          <a:ln/>
        </p:spPr>
      </p:sp>
      <p:sp>
        <p:nvSpPr>
          <p:cNvPr id="38916" name="Rectangle 1027"/>
          <p:cNvSpPr>
            <a:spLocks noGrp="1" noChangeArrowheads="1"/>
          </p:cNvSpPr>
          <p:nvPr>
            <p:ph type="body" idx="1"/>
          </p:nvPr>
        </p:nvSpPr>
        <p:spPr>
          <a:noFill/>
          <a:ln/>
        </p:spPr>
        <p:txBody>
          <a:bodyPr/>
          <a:lstStyle/>
          <a:p>
            <a:r>
              <a:rPr lang="en-US" smtClean="0"/>
              <a:t>To illustrate the primitive nature and hunting lifestyle of the Podengo in Portugal this slide shows Grandes during a Boar hunt. The second image shows how the hunt pack (this one is a mixed pack) are housed at the kennel. Each hound is chained inside this building.   After the hunt those who survive – come back to their ‘kennel’.  The ‘Bigs” are seldom considered house pets in the country of origin although they take to it very well.</a:t>
            </a:r>
          </a:p>
          <a:p>
            <a:endParaRPr lang="en-US" smtClean="0"/>
          </a:p>
        </p:txBody>
      </p:sp>
    </p:spTree>
    <p:extLst>
      <p:ext uri="{BB962C8B-B14F-4D97-AF65-F5344CB8AC3E}">
        <p14:creationId xmlns:p14="http://schemas.microsoft.com/office/powerpoint/2010/main" val="93066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mtClean="0"/>
              <a:t>On the job - some images from hunting pack Grandes in Portugal.</a:t>
            </a:r>
          </a:p>
        </p:txBody>
      </p:sp>
      <p:sp>
        <p:nvSpPr>
          <p:cNvPr id="34820" name="Slide Number Placeholder 3"/>
          <p:cNvSpPr>
            <a:spLocks noGrp="1"/>
          </p:cNvSpPr>
          <p:nvPr>
            <p:ph type="sldNum" sz="quarter" idx="5"/>
          </p:nvPr>
        </p:nvSpPr>
        <p:spPr/>
        <p:txBody>
          <a:bodyPr/>
          <a:lstStyle/>
          <a:p>
            <a:pPr>
              <a:defRPr/>
            </a:pPr>
            <a:fld id="{E7946AB1-3552-4E37-AEE9-BD67F7564CB0}" type="slidenum">
              <a:rPr lang="en-US" smtClean="0"/>
              <a:pPr>
                <a:defRPr/>
              </a:pPr>
              <a:t>35</a:t>
            </a:fld>
            <a:endParaRPr lang="en-US" smtClean="0"/>
          </a:p>
        </p:txBody>
      </p:sp>
    </p:spTree>
    <p:extLst>
      <p:ext uri="{BB962C8B-B14F-4D97-AF65-F5344CB8AC3E}">
        <p14:creationId xmlns:p14="http://schemas.microsoft.com/office/powerpoint/2010/main" val="295974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p:txBody>
          <a:bodyPr/>
          <a:lstStyle/>
          <a:p>
            <a:pPr>
              <a:defRPr/>
            </a:pPr>
            <a:fld id="{31014BE0-91E8-4F01-A66E-C9F4582EDC4C}" type="slidenum">
              <a:rPr lang="en-US" smtClean="0"/>
              <a:pPr>
                <a:defRPr/>
              </a:pPr>
              <a:t>36</a:t>
            </a:fld>
            <a:endParaRPr lang="en-US" smtClean="0"/>
          </a:p>
        </p:txBody>
      </p:sp>
      <p:sp>
        <p:nvSpPr>
          <p:cNvPr id="40963" name="Rectangle 1026"/>
          <p:cNvSpPr>
            <a:spLocks noGrp="1" noRot="1" noChangeAspect="1" noChangeArrowheads="1" noTextEdit="1"/>
          </p:cNvSpPr>
          <p:nvPr>
            <p:ph type="sldImg"/>
          </p:nvPr>
        </p:nvSpPr>
        <p:spPr>
          <a:ln/>
        </p:spPr>
      </p:sp>
      <p:sp>
        <p:nvSpPr>
          <p:cNvPr id="40964" name="Rectangle 1027"/>
          <p:cNvSpPr>
            <a:spLocks noGrp="1" noChangeArrowheads="1"/>
          </p:cNvSpPr>
          <p:nvPr>
            <p:ph type="body" idx="1"/>
          </p:nvPr>
        </p:nvSpPr>
        <p:spPr>
          <a:noFill/>
          <a:ln/>
        </p:spPr>
        <p:txBody>
          <a:bodyPr/>
          <a:lstStyle/>
          <a:p>
            <a:r>
              <a:rPr lang="en-US" smtClean="0"/>
              <a:t>Here we have Grande wire puppies testing their hunting skills on each other and the hunter breaking them up by carrying them off. </a:t>
            </a:r>
          </a:p>
        </p:txBody>
      </p:sp>
    </p:spTree>
    <p:extLst>
      <p:ext uri="{BB962C8B-B14F-4D97-AF65-F5344CB8AC3E}">
        <p14:creationId xmlns:p14="http://schemas.microsoft.com/office/powerpoint/2010/main" val="1283625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dirty="0" smtClean="0"/>
              <a:t>It is not be unusual to see mixed sizes of Podengos hunting Rabbit.</a:t>
            </a:r>
          </a:p>
        </p:txBody>
      </p:sp>
      <p:sp>
        <p:nvSpPr>
          <p:cNvPr id="36868" name="Slide Number Placeholder 3"/>
          <p:cNvSpPr>
            <a:spLocks noGrp="1"/>
          </p:cNvSpPr>
          <p:nvPr>
            <p:ph type="sldNum" sz="quarter" idx="5"/>
          </p:nvPr>
        </p:nvSpPr>
        <p:spPr/>
        <p:txBody>
          <a:bodyPr/>
          <a:lstStyle/>
          <a:p>
            <a:pPr>
              <a:defRPr/>
            </a:pPr>
            <a:fld id="{1836689A-8FF7-4D0D-BEDA-8D68AFE744B6}" type="slidenum">
              <a:rPr lang="en-US" smtClean="0"/>
              <a:pPr>
                <a:defRPr/>
              </a:pPr>
              <a:t>37</a:t>
            </a:fld>
            <a:endParaRPr lang="en-US" smtClean="0"/>
          </a:p>
        </p:txBody>
      </p:sp>
    </p:spTree>
    <p:extLst>
      <p:ext uri="{BB962C8B-B14F-4D97-AF65-F5344CB8AC3E}">
        <p14:creationId xmlns:p14="http://schemas.microsoft.com/office/powerpoint/2010/main" val="404023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p:txBody>
          <a:bodyPr/>
          <a:lstStyle/>
          <a:p>
            <a:pPr>
              <a:defRPr/>
            </a:pPr>
            <a:fld id="{013D60B2-90AA-48FC-B181-C7FC7B22BB51}" type="slidenum">
              <a:rPr lang="en-US" smtClean="0"/>
              <a:pPr>
                <a:defRPr/>
              </a:pPr>
              <a:t>38</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r>
              <a:rPr lang="en-US" dirty="0" smtClean="0"/>
              <a:t>Podengos in general are very lively, active, funny dogs that love to play.  They do however require firm training or they will find their own adventures.</a:t>
            </a:r>
          </a:p>
          <a:p>
            <a:r>
              <a:rPr lang="en-US" dirty="0" smtClean="0"/>
              <a:t>They easily entertain themselves with toys, chase each other and stalk each other around the house and yard. They are highly intelligent and easily motivated by food and fun so they can learn new things quickly.  They are generally tolerant and compliant, eager to please their family members and put up with most requests we make of them.  They do however, require consistent and fair training or they will come up with some pretty creative adventures on their own.  Since they are a watchful dog, Podengos are not as easy going and playful with strangers. They may be quite reserved or suspicious initially and prefer to greet strangers on their own terms. </a:t>
            </a:r>
          </a:p>
          <a:p>
            <a:endParaRPr lang="en-US" dirty="0" smtClean="0"/>
          </a:p>
        </p:txBody>
      </p:sp>
    </p:spTree>
    <p:extLst>
      <p:ext uri="{BB962C8B-B14F-4D97-AF65-F5344CB8AC3E}">
        <p14:creationId xmlns:p14="http://schemas.microsoft.com/office/powerpoint/2010/main" val="1747242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125222BA-C897-4EC1-8D00-9970DCA3DD67}" type="datetime1">
              <a:rPr lang="en-US" smtClean="0"/>
              <a:t>12/7/2019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r>
              <a:rPr lang="en-US" smtClean="0"/>
              <a:t>Diana McCarty - President</a:t>
            </a: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D9A0636D-EF4E-45BB-9B83-7FB8CC997206}" type="slidenum">
              <a:rPr lang="en-US" smtClean="0"/>
              <a:pPr>
                <a:defRPr/>
              </a:pPr>
              <a:t>‹#›</a:t>
            </a:fld>
            <a:endParaRPr lang="en-US"/>
          </a:p>
        </p:txBody>
      </p:sp>
    </p:spTree>
  </p:cSld>
  <p:clrMapOvr>
    <a:masterClrMapping/>
  </p:clrMapOvr>
  <p:transition>
    <p:wheel spokes="2"/>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C875EEDD-AD8A-487C-89EB-86C21AEC3C64}" type="datetime1">
              <a:rPr lang="en-US" smtClean="0"/>
              <a:t>12/7/2019</a:t>
            </a:fld>
            <a:endParaRPr lang="en-US"/>
          </a:p>
        </p:txBody>
      </p:sp>
      <p:sp>
        <p:nvSpPr>
          <p:cNvPr id="5" name="Footer Placeholder 4"/>
          <p:cNvSpPr>
            <a:spLocks noGrp="1"/>
          </p:cNvSpPr>
          <p:nvPr>
            <p:ph type="ftr" sz="quarter" idx="11"/>
          </p:nvPr>
        </p:nvSpPr>
        <p:spPr/>
        <p:txBody>
          <a:bodyPr/>
          <a:lstStyle>
            <a:extLst/>
          </a:lstStyle>
          <a:p>
            <a:pPr>
              <a:defRPr/>
            </a:pPr>
            <a:r>
              <a:rPr lang="en-US" smtClean="0"/>
              <a:t>Diana McCarty - President</a:t>
            </a:r>
            <a:endParaRPr lang="en-US"/>
          </a:p>
        </p:txBody>
      </p:sp>
      <p:sp>
        <p:nvSpPr>
          <p:cNvPr id="6" name="Slide Number Placeholder 5"/>
          <p:cNvSpPr>
            <a:spLocks noGrp="1"/>
          </p:cNvSpPr>
          <p:nvPr>
            <p:ph type="sldNum" sz="quarter" idx="12"/>
          </p:nvPr>
        </p:nvSpPr>
        <p:spPr/>
        <p:txBody>
          <a:bodyPr/>
          <a:lstStyle>
            <a:extLst/>
          </a:lstStyle>
          <a:p>
            <a:pPr>
              <a:defRPr/>
            </a:pPr>
            <a:fld id="{FBEE4B39-F07F-4916-954A-749AF0C280BD}" type="slidenum">
              <a:rPr lang="en-US" smtClean="0"/>
              <a:pPr>
                <a:defRPr/>
              </a:pPr>
              <a:t>‹#›</a:t>
            </a:fld>
            <a:endParaRPr lang="en-US"/>
          </a:p>
        </p:txBody>
      </p:sp>
    </p:spTree>
  </p:cSld>
  <p:clrMapOvr>
    <a:masterClrMapping/>
  </p:clrMapOvr>
  <p:transition>
    <p:wheel spokes="2"/>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BF0FFF18-A2E6-41DF-8F31-B8E93AA3054C}" type="datetime1">
              <a:rPr lang="en-US" smtClean="0"/>
              <a:t>12/7/2019</a:t>
            </a:fld>
            <a:endParaRPr lang="en-US"/>
          </a:p>
        </p:txBody>
      </p:sp>
      <p:sp>
        <p:nvSpPr>
          <p:cNvPr id="5" name="Footer Placeholder 4"/>
          <p:cNvSpPr>
            <a:spLocks noGrp="1"/>
          </p:cNvSpPr>
          <p:nvPr>
            <p:ph type="ftr" sz="quarter" idx="11"/>
          </p:nvPr>
        </p:nvSpPr>
        <p:spPr/>
        <p:txBody>
          <a:bodyPr/>
          <a:lstStyle>
            <a:extLst/>
          </a:lstStyle>
          <a:p>
            <a:pPr>
              <a:defRPr/>
            </a:pPr>
            <a:r>
              <a:rPr lang="en-US" smtClean="0"/>
              <a:t>Diana McCarty - President</a:t>
            </a:r>
            <a:endParaRPr lang="en-US"/>
          </a:p>
        </p:txBody>
      </p:sp>
      <p:sp>
        <p:nvSpPr>
          <p:cNvPr id="6" name="Slide Number Placeholder 5"/>
          <p:cNvSpPr>
            <a:spLocks noGrp="1"/>
          </p:cNvSpPr>
          <p:nvPr>
            <p:ph type="sldNum" sz="quarter" idx="12"/>
          </p:nvPr>
        </p:nvSpPr>
        <p:spPr/>
        <p:txBody>
          <a:bodyPr/>
          <a:lstStyle>
            <a:extLst/>
          </a:lstStyle>
          <a:p>
            <a:pPr>
              <a:defRPr/>
            </a:pPr>
            <a:fld id="{628EF54B-B0C7-4A26-BE9E-3AEA315A2E7E}" type="slidenum">
              <a:rPr lang="en-US" smtClean="0"/>
              <a:pPr>
                <a:defRPr/>
              </a:pPr>
              <a:t>‹#›</a:t>
            </a:fld>
            <a:endParaRPr lang="en-US"/>
          </a:p>
        </p:txBody>
      </p:sp>
    </p:spTree>
  </p:cSld>
  <p:clrMapOvr>
    <a:masterClrMapping/>
  </p:clrMapOvr>
  <p:transition>
    <p:wheel spokes="2"/>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normAutofit/>
          </a:bodyPr>
          <a:lstStyle/>
          <a:p>
            <a:pPr lvl="0"/>
            <a:endParaRPr lang="en-US" noProof="0"/>
          </a:p>
        </p:txBody>
      </p:sp>
      <p:sp>
        <p:nvSpPr>
          <p:cNvPr id="5" name="Date Placeholder 4"/>
          <p:cNvSpPr>
            <a:spLocks noGrp="1"/>
          </p:cNvSpPr>
          <p:nvPr>
            <p:ph type="dt" sz="half" idx="10"/>
          </p:nvPr>
        </p:nvSpPr>
        <p:spPr>
          <a:xfrm>
            <a:off x="914400" y="6324600"/>
            <a:ext cx="1905000" cy="457200"/>
          </a:xfrm>
        </p:spPr>
        <p:txBody>
          <a:bodyPr/>
          <a:lstStyle>
            <a:lvl1pPr>
              <a:defRPr/>
            </a:lvl1pPr>
          </a:lstStyle>
          <a:p>
            <a:pPr>
              <a:defRPr/>
            </a:pPr>
            <a:fld id="{889AC618-E575-4AB2-9872-B9C1776231CF}" type="datetime1">
              <a:rPr lang="en-US" smtClean="0"/>
              <a:t>12/7/2019</a:t>
            </a:fld>
            <a:endParaRPr lang="en-US"/>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pPr>
              <a:defRPr/>
            </a:pPr>
            <a:r>
              <a:rPr lang="en-US" smtClean="0"/>
              <a:t>Diana McCarty - President</a:t>
            </a:r>
            <a:endParaRPr lang="en-US"/>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pPr>
              <a:defRPr/>
            </a:pPr>
            <a:fld id="{3D378207-6E68-4821-8F77-ED66DA08DD53}" type="slidenum">
              <a:rPr lang="en-US"/>
              <a:pPr>
                <a:defRPr/>
              </a:pPr>
              <a:t>‹#›</a:t>
            </a:fld>
            <a:endParaRPr lang="en-US"/>
          </a:p>
        </p:txBody>
      </p:sp>
    </p:spTree>
  </p:cSld>
  <p:clrMapOvr>
    <a:masterClrMapping/>
  </p:clrMapOvr>
  <p:transition advTm="10000">
    <p:wheel spokes="2"/>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E6217E96-F110-40F6-8D3D-A0D8FCEEDABF}" type="datetime1">
              <a:rPr lang="en-US" smtClean="0"/>
              <a:t>12/7/2019</a:t>
            </a:fld>
            <a:endParaRPr lang="en-US"/>
          </a:p>
        </p:txBody>
      </p:sp>
      <p:sp>
        <p:nvSpPr>
          <p:cNvPr id="5" name="Footer Placeholder 4"/>
          <p:cNvSpPr>
            <a:spLocks noGrp="1"/>
          </p:cNvSpPr>
          <p:nvPr>
            <p:ph type="ftr" sz="quarter" idx="11"/>
          </p:nvPr>
        </p:nvSpPr>
        <p:spPr/>
        <p:txBody>
          <a:bodyPr/>
          <a:lstStyle>
            <a:extLst/>
          </a:lstStyle>
          <a:p>
            <a:pPr>
              <a:defRPr/>
            </a:pPr>
            <a:r>
              <a:rPr lang="en-US" smtClean="0"/>
              <a:t>Diana McCarty - President</a:t>
            </a:r>
            <a:endParaRPr lang="en-US"/>
          </a:p>
        </p:txBody>
      </p:sp>
      <p:sp>
        <p:nvSpPr>
          <p:cNvPr id="6" name="Slide Number Placeholder 5"/>
          <p:cNvSpPr>
            <a:spLocks noGrp="1"/>
          </p:cNvSpPr>
          <p:nvPr>
            <p:ph type="sldNum" sz="quarter" idx="12"/>
          </p:nvPr>
        </p:nvSpPr>
        <p:spPr/>
        <p:txBody>
          <a:bodyPr/>
          <a:lstStyle>
            <a:extLst/>
          </a:lstStyle>
          <a:p>
            <a:pPr>
              <a:defRPr/>
            </a:pPr>
            <a:fld id="{6DF27BAD-1159-4478-AE2C-C78135CB1FBD}" type="slidenum">
              <a:rPr lang="en-US" smtClean="0"/>
              <a:pPr>
                <a:defRPr/>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p:wheel spokes="2"/>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fld id="{CA0CDDEB-437A-4CFD-9D31-4AF4454AC64E}" type="datetime1">
              <a:rPr lang="en-US" smtClean="0"/>
              <a:t>12/7/2019</a:t>
            </a:fld>
            <a:endParaRPr lang="en-US"/>
          </a:p>
        </p:txBody>
      </p:sp>
      <p:sp>
        <p:nvSpPr>
          <p:cNvPr id="5" name="Footer Placeholder 4"/>
          <p:cNvSpPr>
            <a:spLocks noGrp="1"/>
          </p:cNvSpPr>
          <p:nvPr>
            <p:ph type="ftr" sz="quarter" idx="11"/>
          </p:nvPr>
        </p:nvSpPr>
        <p:spPr/>
        <p:txBody>
          <a:bodyPr/>
          <a:lstStyle>
            <a:extLst/>
          </a:lstStyle>
          <a:p>
            <a:pPr>
              <a:defRPr/>
            </a:pPr>
            <a:r>
              <a:rPr lang="en-US" smtClean="0"/>
              <a:t>Diana McCarty - President</a:t>
            </a:r>
            <a:endParaRPr lang="en-US"/>
          </a:p>
        </p:txBody>
      </p:sp>
      <p:sp>
        <p:nvSpPr>
          <p:cNvPr id="6" name="Slide Number Placeholder 5"/>
          <p:cNvSpPr>
            <a:spLocks noGrp="1"/>
          </p:cNvSpPr>
          <p:nvPr>
            <p:ph type="sldNum" sz="quarter" idx="12"/>
          </p:nvPr>
        </p:nvSpPr>
        <p:spPr/>
        <p:txBody>
          <a:bodyPr/>
          <a:lstStyle>
            <a:extLst/>
          </a:lstStyle>
          <a:p>
            <a:pPr>
              <a:defRPr/>
            </a:pPr>
            <a:fld id="{E52B9657-55B2-4D98-BF87-22D170255926}" type="slidenum">
              <a:rPr lang="en-US" smtClean="0"/>
              <a:pPr>
                <a:defRPr/>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heel spokes="2"/>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46104A81-22BB-4941-ABBA-267EA7AC6BD6}" type="datetime1">
              <a:rPr lang="en-US" smtClean="0"/>
              <a:t>12/7/2019</a:t>
            </a:fld>
            <a:endParaRPr lang="en-US"/>
          </a:p>
        </p:txBody>
      </p:sp>
      <p:sp>
        <p:nvSpPr>
          <p:cNvPr id="6" name="Footer Placeholder 5"/>
          <p:cNvSpPr>
            <a:spLocks noGrp="1"/>
          </p:cNvSpPr>
          <p:nvPr>
            <p:ph type="ftr" sz="quarter" idx="11"/>
          </p:nvPr>
        </p:nvSpPr>
        <p:spPr/>
        <p:txBody>
          <a:bodyPr/>
          <a:lstStyle>
            <a:extLst/>
          </a:lstStyle>
          <a:p>
            <a:pPr>
              <a:defRPr/>
            </a:pPr>
            <a:r>
              <a:rPr lang="en-US" smtClean="0"/>
              <a:t>Diana McCarty - President</a:t>
            </a:r>
            <a:endParaRPr lang="en-US"/>
          </a:p>
        </p:txBody>
      </p:sp>
      <p:sp>
        <p:nvSpPr>
          <p:cNvPr id="7" name="Slide Number Placeholder 6"/>
          <p:cNvSpPr>
            <a:spLocks noGrp="1"/>
          </p:cNvSpPr>
          <p:nvPr>
            <p:ph type="sldNum" sz="quarter" idx="12"/>
          </p:nvPr>
        </p:nvSpPr>
        <p:spPr/>
        <p:txBody>
          <a:bodyPr/>
          <a:lstStyle>
            <a:extLst/>
          </a:lstStyle>
          <a:p>
            <a:pPr>
              <a:defRPr/>
            </a:pPr>
            <a:fld id="{F3300B9D-A0C8-48E3-BB3B-2CC5CCB6F882}" type="slidenum">
              <a:rPr lang="en-US" smtClean="0"/>
              <a:pPr>
                <a:defRPr/>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wheel spokes="2"/>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0681F772-B01A-46BF-9B99-10425B696CED}" type="datetime1">
              <a:rPr lang="en-US" smtClean="0"/>
              <a:t>12/7/2019</a:t>
            </a:fld>
            <a:endParaRPr lang="en-US"/>
          </a:p>
        </p:txBody>
      </p:sp>
      <p:sp>
        <p:nvSpPr>
          <p:cNvPr id="8" name="Footer Placeholder 7"/>
          <p:cNvSpPr>
            <a:spLocks noGrp="1"/>
          </p:cNvSpPr>
          <p:nvPr>
            <p:ph type="ftr" sz="quarter" idx="11"/>
          </p:nvPr>
        </p:nvSpPr>
        <p:spPr/>
        <p:txBody>
          <a:bodyPr/>
          <a:lstStyle>
            <a:extLst/>
          </a:lstStyle>
          <a:p>
            <a:pPr>
              <a:defRPr/>
            </a:pPr>
            <a:r>
              <a:rPr lang="en-US" smtClean="0"/>
              <a:t>Diana McCarty - President</a:t>
            </a:r>
            <a:endParaRPr lang="en-US"/>
          </a:p>
        </p:txBody>
      </p:sp>
      <p:sp>
        <p:nvSpPr>
          <p:cNvPr id="9" name="Slide Number Placeholder 8"/>
          <p:cNvSpPr>
            <a:spLocks noGrp="1"/>
          </p:cNvSpPr>
          <p:nvPr>
            <p:ph type="sldNum" sz="quarter" idx="12"/>
          </p:nvPr>
        </p:nvSpPr>
        <p:spPr/>
        <p:txBody>
          <a:bodyPr/>
          <a:lstStyle>
            <a:extLst/>
          </a:lstStyle>
          <a:p>
            <a:pPr>
              <a:defRPr/>
            </a:pPr>
            <a:fld id="{245D4D9F-13DE-44FF-83C0-ED704E19EA1C}"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wheel spokes="2"/>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fld id="{4BD89696-7960-4928-A5DA-61761599EFDF}" type="datetime1">
              <a:rPr lang="en-US" smtClean="0"/>
              <a:t>12/7/2019</a:t>
            </a:fld>
            <a:endParaRPr lang="en-US"/>
          </a:p>
        </p:txBody>
      </p:sp>
      <p:sp>
        <p:nvSpPr>
          <p:cNvPr id="4" name="Footer Placeholder 3"/>
          <p:cNvSpPr>
            <a:spLocks noGrp="1"/>
          </p:cNvSpPr>
          <p:nvPr>
            <p:ph type="ftr" sz="quarter" idx="11"/>
          </p:nvPr>
        </p:nvSpPr>
        <p:spPr/>
        <p:txBody>
          <a:bodyPr/>
          <a:lstStyle>
            <a:extLst/>
          </a:lstStyle>
          <a:p>
            <a:pPr>
              <a:defRPr/>
            </a:pPr>
            <a:r>
              <a:rPr lang="en-US" smtClean="0"/>
              <a:t>Diana McCarty - President</a:t>
            </a:r>
            <a:endParaRPr lang="en-US"/>
          </a:p>
        </p:txBody>
      </p:sp>
      <p:sp>
        <p:nvSpPr>
          <p:cNvPr id="5" name="Slide Number Placeholder 4"/>
          <p:cNvSpPr>
            <a:spLocks noGrp="1"/>
          </p:cNvSpPr>
          <p:nvPr>
            <p:ph type="sldNum" sz="quarter" idx="12"/>
          </p:nvPr>
        </p:nvSpPr>
        <p:spPr/>
        <p:txBody>
          <a:bodyPr/>
          <a:lstStyle>
            <a:extLst/>
          </a:lstStyle>
          <a:p>
            <a:pPr>
              <a:defRPr/>
            </a:pPr>
            <a:fld id="{C70DBDC2-F07D-4C43-BAC2-1990E994459D}" type="slidenum">
              <a:rPr lang="en-US" smtClean="0"/>
              <a:pPr>
                <a:defRPr/>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wheel spokes="2"/>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fld id="{4BC47BED-4956-4C4B-8677-CA21CEF97E88}" type="datetime1">
              <a:rPr lang="en-US" smtClean="0"/>
              <a:t>12/7/2019</a:t>
            </a:fld>
            <a:endParaRPr lang="en-US"/>
          </a:p>
        </p:txBody>
      </p:sp>
      <p:sp>
        <p:nvSpPr>
          <p:cNvPr id="3" name="Footer Placeholder 2"/>
          <p:cNvSpPr>
            <a:spLocks noGrp="1"/>
          </p:cNvSpPr>
          <p:nvPr>
            <p:ph type="ftr" sz="quarter" idx="11"/>
          </p:nvPr>
        </p:nvSpPr>
        <p:spPr/>
        <p:txBody>
          <a:bodyPr/>
          <a:lstStyle>
            <a:extLst/>
          </a:lstStyle>
          <a:p>
            <a:pPr>
              <a:defRPr/>
            </a:pPr>
            <a:r>
              <a:rPr lang="en-US" smtClean="0"/>
              <a:t>Diana McCarty - President</a:t>
            </a:r>
            <a:endParaRPr lang="en-US"/>
          </a:p>
        </p:txBody>
      </p:sp>
      <p:sp>
        <p:nvSpPr>
          <p:cNvPr id="4" name="Slide Number Placeholder 3"/>
          <p:cNvSpPr>
            <a:spLocks noGrp="1"/>
          </p:cNvSpPr>
          <p:nvPr>
            <p:ph type="sldNum" sz="quarter" idx="12"/>
          </p:nvPr>
        </p:nvSpPr>
        <p:spPr/>
        <p:txBody>
          <a:bodyPr/>
          <a:lstStyle>
            <a:extLst/>
          </a:lstStyle>
          <a:p>
            <a:pPr>
              <a:defRPr/>
            </a:pPr>
            <a:fld id="{F96E434D-BD8C-481D-8863-CD120BE6DC2D}" type="slidenum">
              <a:rPr lang="en-US" smtClean="0"/>
              <a:pPr>
                <a:defRPr/>
              </a:pPr>
              <a:t>‹#›</a:t>
            </a:fld>
            <a:endParaRPr lang="en-US"/>
          </a:p>
        </p:txBody>
      </p:sp>
    </p:spTree>
  </p:cSld>
  <p:clrMapOvr>
    <a:masterClrMapping/>
  </p:clrMapOvr>
  <p:transition>
    <p:wheel spokes="2"/>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fld id="{4537D33E-858C-4CD7-BE3C-0A1FE0CDE6B6}" type="datetime1">
              <a:rPr lang="en-US" smtClean="0"/>
              <a:t>12/7/2019</a:t>
            </a:fld>
            <a:endParaRPr lang="en-US"/>
          </a:p>
        </p:txBody>
      </p:sp>
      <p:sp>
        <p:nvSpPr>
          <p:cNvPr id="6" name="Footer Placeholder 5"/>
          <p:cNvSpPr>
            <a:spLocks noGrp="1"/>
          </p:cNvSpPr>
          <p:nvPr>
            <p:ph type="ftr" sz="quarter" idx="11"/>
          </p:nvPr>
        </p:nvSpPr>
        <p:spPr/>
        <p:txBody>
          <a:bodyPr/>
          <a:lstStyle>
            <a:extLst/>
          </a:lstStyle>
          <a:p>
            <a:pPr>
              <a:defRPr/>
            </a:pPr>
            <a:r>
              <a:rPr lang="en-US" smtClean="0"/>
              <a:t>Diana McCarty - President</a:t>
            </a:r>
            <a:endParaRPr lang="en-US"/>
          </a:p>
        </p:txBody>
      </p:sp>
      <p:sp>
        <p:nvSpPr>
          <p:cNvPr id="7" name="Slide Number Placeholder 6"/>
          <p:cNvSpPr>
            <a:spLocks noGrp="1"/>
          </p:cNvSpPr>
          <p:nvPr>
            <p:ph type="sldNum" sz="quarter" idx="12"/>
          </p:nvPr>
        </p:nvSpPr>
        <p:spPr/>
        <p:txBody>
          <a:bodyPr/>
          <a:lstStyle>
            <a:extLst/>
          </a:lstStyle>
          <a:p>
            <a:pPr>
              <a:defRPr/>
            </a:pPr>
            <a:fld id="{12D37C6C-B92A-4A4F-8485-5F4C27FCD47A}"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wheel spokes="2"/>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A204AF5D-6DB5-401F-8E0F-166920061C7D}" type="datetime1">
              <a:rPr lang="en-US" smtClean="0"/>
              <a:t>12/7/2019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r>
              <a:rPr lang="en-US" smtClean="0"/>
              <a:t>Diana McCarty - President</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623E5722-E95E-4CEE-B03B-B5FF46F1304F}" type="slidenum">
              <a:rPr lang="en-US" smtClean="0"/>
              <a:pPr>
                <a:defRPr/>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heel spokes="2"/>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718CA6E4-DEF5-4B74-908D-4DF660355E81}" type="datetime1">
              <a:rPr lang="en-US" smtClean="0"/>
              <a:t>12/7/2019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r>
              <a:rPr lang="en-US" smtClean="0"/>
              <a:t>Diana McCarty - President</a:t>
            </a: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AE34A2D7-B7DE-4DC5-A4A7-D50E834E536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Lst>
  <p:transition>
    <p:wheel spokes="2"/>
  </p:transition>
  <p:timing>
    <p:tnLst>
      <p:par>
        <p:cTn id="1" dur="indefinite" restart="never" nodeType="tmRoot"/>
      </p:par>
    </p:tnLst>
  </p:timing>
  <p:hf hdr="0" ft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facebook.com/anna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www.podengo-mediogrande.com/" TargetMode="External"/><Relationship Id="rId2" Type="http://schemas.openxmlformats.org/officeDocument/2006/relationships/hyperlink" Target="http://clubedopodengoportugues.com/" TargetMode="External"/><Relationship Id="rId1" Type="http://schemas.openxmlformats.org/officeDocument/2006/relationships/slideLayout" Target="../slideLayouts/slideLayout2.xml"/><Relationship Id="rId4" Type="http://schemas.openxmlformats.org/officeDocument/2006/relationships/hyperlink" Target="http://podengos.co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Portuguese </a:t>
            </a:r>
            <a:r>
              <a:rPr lang="en-US" dirty="0" err="1" smtClean="0"/>
              <a:t>Podengo</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A Happy Hunting Hound</a:t>
            </a:r>
          </a:p>
          <a:p>
            <a:r>
              <a:rPr lang="en-US" i="1" dirty="0" smtClean="0"/>
              <a:t>An official presentation by the American Portuguese </a:t>
            </a:r>
            <a:r>
              <a:rPr lang="en-US" i="1" dirty="0" err="1" smtClean="0"/>
              <a:t>Podengo</a:t>
            </a:r>
            <a:r>
              <a:rPr lang="en-US" i="1" dirty="0" smtClean="0"/>
              <a:t> </a:t>
            </a:r>
            <a:r>
              <a:rPr lang="en-US" i="1" dirty="0" err="1" smtClean="0"/>
              <a:t>MedioGrande</a:t>
            </a:r>
            <a:r>
              <a:rPr lang="en-US" i="1" dirty="0" smtClean="0"/>
              <a:t> Club</a:t>
            </a:r>
            <a:endParaRPr lang="en-US" i="1" dirty="0"/>
          </a:p>
        </p:txBody>
      </p:sp>
      <p:pic>
        <p:nvPicPr>
          <p:cNvPr id="5" name="Picture 4" descr="logo smaller.jpg"/>
          <p:cNvPicPr>
            <a:picLocks noChangeAspect="1"/>
          </p:cNvPicPr>
          <p:nvPr/>
        </p:nvPicPr>
        <p:blipFill>
          <a:blip r:embed="rId2" cstate="print"/>
          <a:stretch>
            <a:fillRect/>
          </a:stretch>
        </p:blipFill>
        <p:spPr>
          <a:xfrm>
            <a:off x="0" y="381000"/>
            <a:ext cx="1581150" cy="1355271"/>
          </a:xfrm>
          <a:prstGeom prst="rect">
            <a:avLst/>
          </a:prstGeom>
        </p:spPr>
      </p:pic>
      <p:sp>
        <p:nvSpPr>
          <p:cNvPr id="6" name="Date Placeholder 5"/>
          <p:cNvSpPr>
            <a:spLocks noGrp="1"/>
          </p:cNvSpPr>
          <p:nvPr>
            <p:ph type="dt" sz="half" idx="10"/>
          </p:nvPr>
        </p:nvSpPr>
        <p:spPr/>
        <p:txBody>
          <a:bodyPr/>
          <a:lstStyle/>
          <a:p>
            <a:pPr>
              <a:defRPr/>
            </a:pPr>
            <a:fld id="{146E1F87-CF56-4072-AED4-3328E1C00C08}"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D9A0636D-EF4E-45BB-9B83-7FB8CC997206}" type="slidenum">
              <a:rPr lang="en-US" smtClean="0"/>
              <a:pPr>
                <a:defRPr/>
              </a:pPr>
              <a:t>1</a:t>
            </a:fld>
            <a:endParaRPr lang="en-US"/>
          </a:p>
        </p:txBody>
      </p:sp>
    </p:spTree>
  </p:cSld>
  <p:clrMapOvr>
    <a:masterClrMapping/>
  </p:clrMapOvr>
  <p:transition>
    <p:wheel spokes="2"/>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op-008.jpg"/>
          <p:cNvPicPr>
            <a:picLocks noChangeAspect="1"/>
          </p:cNvPicPr>
          <p:nvPr/>
        </p:nvPicPr>
        <p:blipFill>
          <a:blip r:embed="rId2" cstate="print"/>
          <a:stretch>
            <a:fillRect/>
          </a:stretch>
        </p:blipFill>
        <p:spPr>
          <a:xfrm>
            <a:off x="228600" y="0"/>
            <a:ext cx="8686800" cy="6380515"/>
          </a:xfrm>
          <a:prstGeom prst="rect">
            <a:avLst/>
          </a:prstGeom>
        </p:spPr>
      </p:pic>
      <p:sp>
        <p:nvSpPr>
          <p:cNvPr id="4" name="Date Placeholder 3"/>
          <p:cNvSpPr>
            <a:spLocks noGrp="1"/>
          </p:cNvSpPr>
          <p:nvPr>
            <p:ph type="dt" sz="half" idx="10"/>
          </p:nvPr>
        </p:nvSpPr>
        <p:spPr/>
        <p:txBody>
          <a:bodyPr/>
          <a:lstStyle/>
          <a:p>
            <a:pPr>
              <a:defRPr/>
            </a:pPr>
            <a:fld id="{4CFC5A10-E32F-4355-BD7D-18513C02792F}"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10</a:t>
            </a:fld>
            <a:endParaRPr lang="en-US"/>
          </a:p>
        </p:txBody>
      </p:sp>
    </p:spTree>
  </p:cSld>
  <p:clrMapOvr>
    <a:masterClrMapping/>
  </p:clrMapOvr>
  <p:transition>
    <p:wheel spokes="2"/>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op-008.jpg"/>
          <p:cNvPicPr>
            <a:picLocks noChangeAspect="1"/>
          </p:cNvPicPr>
          <p:nvPr/>
        </p:nvPicPr>
        <p:blipFill>
          <a:blip r:embed="rId2" cstate="print"/>
          <a:stretch>
            <a:fillRect/>
          </a:stretch>
        </p:blipFill>
        <p:spPr>
          <a:xfrm>
            <a:off x="228600" y="0"/>
            <a:ext cx="8686800" cy="6380515"/>
          </a:xfrm>
          <a:prstGeom prst="rect">
            <a:avLst/>
          </a:prstGeom>
        </p:spPr>
      </p:pic>
      <p:pic>
        <p:nvPicPr>
          <p:cNvPr id="3" name="Picture 2" descr="9-Top-009.jpg"/>
          <p:cNvPicPr>
            <a:picLocks noChangeAspect="1"/>
          </p:cNvPicPr>
          <p:nvPr/>
        </p:nvPicPr>
        <p:blipFill>
          <a:blip r:embed="rId3" cstate="print"/>
          <a:stretch>
            <a:fillRect/>
          </a:stretch>
        </p:blipFill>
        <p:spPr>
          <a:xfrm>
            <a:off x="203807" y="0"/>
            <a:ext cx="8736386" cy="6858000"/>
          </a:xfrm>
          <a:prstGeom prst="rect">
            <a:avLst/>
          </a:prstGeom>
        </p:spPr>
      </p:pic>
      <p:sp>
        <p:nvSpPr>
          <p:cNvPr id="5" name="Date Placeholder 4"/>
          <p:cNvSpPr>
            <a:spLocks noGrp="1"/>
          </p:cNvSpPr>
          <p:nvPr>
            <p:ph type="dt" sz="half" idx="10"/>
          </p:nvPr>
        </p:nvSpPr>
        <p:spPr/>
        <p:txBody>
          <a:bodyPr/>
          <a:lstStyle/>
          <a:p>
            <a:pPr>
              <a:defRPr/>
            </a:pPr>
            <a:fld id="{5627CBBC-5363-4E46-AE32-ABDA8A96F4B5}"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F96E434D-BD8C-481D-8863-CD120BE6DC2D}" type="slidenum">
              <a:rPr lang="en-US" smtClean="0"/>
              <a:pPr>
                <a:defRPr/>
              </a:pPr>
              <a:t>11</a:t>
            </a:fld>
            <a:endParaRPr lang="en-US"/>
          </a:p>
        </p:txBody>
      </p:sp>
    </p:spTree>
  </p:cSld>
  <p:clrMapOvr>
    <a:masterClrMapping/>
  </p:clrMapOvr>
  <p:transition>
    <p:wheel spokes="2"/>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47800"/>
            <a:ext cx="7543800" cy="5262979"/>
          </a:xfrm>
          <a:prstGeom prst="rect">
            <a:avLst/>
          </a:prstGeom>
        </p:spPr>
        <p:txBody>
          <a:bodyPr wrap="square">
            <a:spAutoFit/>
          </a:bodyPr>
          <a:lstStyle/>
          <a:p>
            <a:pPr>
              <a:buFont typeface="Arial" pitchFamily="34" charset="0"/>
              <a:buChar char="•"/>
            </a:pPr>
            <a:r>
              <a:rPr lang="en-US" dirty="0" smtClean="0"/>
              <a:t>Clearly this history is one that can be repeated by many breeds currently being shown.</a:t>
            </a:r>
          </a:p>
          <a:p>
            <a:pPr>
              <a:buFont typeface="Arial" pitchFamily="34" charset="0"/>
              <a:buChar char="•"/>
            </a:pPr>
            <a:endParaRPr lang="en-US" dirty="0" smtClean="0"/>
          </a:p>
          <a:p>
            <a:pPr>
              <a:buFont typeface="Arial" pitchFamily="34" charset="0"/>
              <a:buChar char="•"/>
            </a:pPr>
            <a:r>
              <a:rPr lang="en-US" dirty="0" smtClean="0"/>
              <a:t>It does show the interconnectedness and common ancestry of in particular the </a:t>
            </a:r>
            <a:r>
              <a:rPr lang="en-US" dirty="0" err="1" smtClean="0"/>
              <a:t>Medio</a:t>
            </a:r>
            <a:r>
              <a:rPr lang="en-US" dirty="0" smtClean="0"/>
              <a:t> and Grande.</a:t>
            </a:r>
          </a:p>
          <a:p>
            <a:pPr>
              <a:buFont typeface="Arial" pitchFamily="34" charset="0"/>
              <a:buChar char="•"/>
            </a:pPr>
            <a:endParaRPr lang="en-US" dirty="0" smtClean="0"/>
          </a:p>
          <a:p>
            <a:pPr>
              <a:buFont typeface="Arial" pitchFamily="34" charset="0"/>
              <a:buChar char="•"/>
            </a:pPr>
            <a:r>
              <a:rPr lang="en-US" dirty="0" smtClean="0"/>
              <a:t>It also shows the division of purpose that many countries followed.</a:t>
            </a:r>
          </a:p>
          <a:p>
            <a:pPr>
              <a:buFont typeface="Arial" pitchFamily="34" charset="0"/>
              <a:buChar char="•"/>
            </a:pPr>
            <a:endParaRPr lang="en-US" dirty="0" smtClean="0"/>
          </a:p>
          <a:p>
            <a:pPr>
              <a:buFont typeface="Arial" pitchFamily="34" charset="0"/>
              <a:buChar char="•"/>
            </a:pPr>
            <a:r>
              <a:rPr lang="en-US" dirty="0" smtClean="0"/>
              <a:t>The Wire </a:t>
            </a:r>
            <a:r>
              <a:rPr lang="en-US" dirty="0" err="1" smtClean="0"/>
              <a:t>Pequeno</a:t>
            </a:r>
            <a:r>
              <a:rPr lang="en-US" dirty="0" smtClean="0"/>
              <a:t> however – had so few numbers in hunt packs that it was RESTORED by the Lisbon Zoo in the mid 1980’s. </a:t>
            </a:r>
          </a:p>
          <a:p>
            <a:pPr>
              <a:buFont typeface="Arial" pitchFamily="34" charset="0"/>
              <a:buChar char="•"/>
            </a:pPr>
            <a:endParaRPr lang="en-US" dirty="0"/>
          </a:p>
          <a:p>
            <a:endParaRPr lang="en-US" dirty="0"/>
          </a:p>
        </p:txBody>
      </p:sp>
      <p:sp>
        <p:nvSpPr>
          <p:cNvPr id="3" name="Rectangle 2"/>
          <p:cNvSpPr/>
          <p:nvPr/>
        </p:nvSpPr>
        <p:spPr>
          <a:xfrm>
            <a:off x="1066800" y="228600"/>
            <a:ext cx="6248400" cy="707886"/>
          </a:xfrm>
          <a:prstGeom prst="rect">
            <a:avLst/>
          </a:prstGeom>
        </p:spPr>
        <p:txBody>
          <a:bodyPr wrap="square">
            <a:spAutoFit/>
          </a:bodyPr>
          <a:lstStyle/>
          <a:p>
            <a:r>
              <a:rPr lang="en-US" sz="4000" dirty="0" smtClean="0"/>
              <a:t>Typical </a:t>
            </a:r>
            <a:r>
              <a:rPr lang="en-US" sz="4000" dirty="0" err="1" smtClean="0"/>
              <a:t>Sighthound</a:t>
            </a:r>
            <a:r>
              <a:rPr lang="en-US" sz="4000" dirty="0" smtClean="0"/>
              <a:t> Right?</a:t>
            </a:r>
            <a:endParaRPr lang="en-US" sz="4000" dirty="0"/>
          </a:p>
        </p:txBody>
      </p:sp>
      <p:sp>
        <p:nvSpPr>
          <p:cNvPr id="4" name="Date Placeholder 3"/>
          <p:cNvSpPr>
            <a:spLocks noGrp="1"/>
          </p:cNvSpPr>
          <p:nvPr>
            <p:ph type="dt" sz="half" idx="10"/>
          </p:nvPr>
        </p:nvSpPr>
        <p:spPr/>
        <p:txBody>
          <a:bodyPr/>
          <a:lstStyle/>
          <a:p>
            <a:pPr>
              <a:defRPr/>
            </a:pPr>
            <a:fld id="{4312DFF6-6734-46C0-BD20-E21C4884BAFC}"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F96E434D-BD8C-481D-8863-CD120BE6DC2D}" type="slidenum">
              <a:rPr lang="en-US" smtClean="0"/>
              <a:pPr>
                <a:defRPr/>
              </a:pPr>
              <a:t>12</a:t>
            </a:fld>
            <a:endParaRPr lang="en-US"/>
          </a:p>
        </p:txBody>
      </p:sp>
    </p:spTree>
  </p:cSld>
  <p:clrMapOvr>
    <a:masterClrMapping/>
  </p:clrMapOvr>
  <p:transition>
    <p:wheel spokes="2"/>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905000"/>
            <a:ext cx="6934200" cy="4187952"/>
          </a:xfrm>
        </p:spPr>
        <p:txBody>
          <a:bodyPr>
            <a:normAutofit fontScale="92500" lnSpcReduction="10000"/>
          </a:bodyPr>
          <a:lstStyle/>
          <a:p>
            <a:pPr lvl="0">
              <a:buFontTx/>
              <a:buChar char="-"/>
            </a:pPr>
            <a:r>
              <a:rPr lang="en-US" dirty="0" smtClean="0"/>
              <a:t> </a:t>
            </a:r>
            <a:r>
              <a:rPr lang="en-US" sz="3200" dirty="0" smtClean="0"/>
              <a:t>Is it 6 breeds – 3 sizes 2 coats?</a:t>
            </a:r>
          </a:p>
          <a:p>
            <a:pPr lvl="0">
              <a:buFontTx/>
              <a:buChar char="-"/>
            </a:pPr>
            <a:r>
              <a:rPr lang="en-US" sz="3200" dirty="0" smtClean="0"/>
              <a:t>Or 3 breeds – only by size,</a:t>
            </a:r>
          </a:p>
          <a:p>
            <a:pPr lvl="0">
              <a:buFontTx/>
              <a:buChar char="-"/>
            </a:pPr>
            <a:r>
              <a:rPr lang="en-US" sz="3200" dirty="0" smtClean="0"/>
              <a:t>Or 2 Bigger Square together and Small rectangle together</a:t>
            </a:r>
          </a:p>
          <a:p>
            <a:pPr lvl="0">
              <a:buFontTx/>
              <a:buChar char="-"/>
            </a:pPr>
            <a:r>
              <a:rPr lang="en-US" sz="3200" dirty="0" smtClean="0"/>
              <a:t>Or 2 by coat (wire/rough &amp; Smooth)</a:t>
            </a:r>
          </a:p>
          <a:p>
            <a:pPr lvl="0">
              <a:buFontTx/>
              <a:buChar char="-"/>
            </a:pPr>
            <a:r>
              <a:rPr lang="en-US" sz="3200" dirty="0" smtClean="0"/>
              <a:t>Or all sizes coats together and 6 varieties.</a:t>
            </a:r>
          </a:p>
          <a:p>
            <a:pPr lvl="0" algn="ctr">
              <a:buFontTx/>
              <a:buChar char="-"/>
            </a:pPr>
            <a:r>
              <a:rPr lang="en-US" sz="3200" dirty="0" smtClean="0"/>
              <a:t>??????????????????</a:t>
            </a:r>
          </a:p>
          <a:p>
            <a:pPr>
              <a:buNone/>
            </a:pPr>
            <a:endParaRPr lang="en-US" dirty="0"/>
          </a:p>
        </p:txBody>
      </p:sp>
      <p:sp>
        <p:nvSpPr>
          <p:cNvPr id="3" name="Title 2"/>
          <p:cNvSpPr>
            <a:spLocks noGrp="1"/>
          </p:cNvSpPr>
          <p:nvPr>
            <p:ph type="title"/>
          </p:nvPr>
        </p:nvSpPr>
        <p:spPr>
          <a:xfrm>
            <a:off x="381000" y="304800"/>
            <a:ext cx="7467600" cy="1371600"/>
          </a:xfrm>
        </p:spPr>
        <p:txBody>
          <a:bodyPr>
            <a:noAutofit/>
          </a:bodyPr>
          <a:lstStyle/>
          <a:p>
            <a:pPr algn="ctr"/>
            <a:r>
              <a:rPr lang="en-US" sz="4400" dirty="0" smtClean="0">
                <a:solidFill>
                  <a:schemeClr val="tx1"/>
                </a:solidFill>
                <a:latin typeface="Calibri" pitchFamily="34" charset="0"/>
              </a:rPr>
              <a:t>The Challenge:</a:t>
            </a:r>
            <a:br>
              <a:rPr lang="en-US" sz="4400" dirty="0" smtClean="0">
                <a:solidFill>
                  <a:schemeClr val="tx1"/>
                </a:solidFill>
                <a:latin typeface="Calibri" pitchFamily="34" charset="0"/>
              </a:rPr>
            </a:br>
            <a:r>
              <a:rPr lang="en-US" sz="4400" dirty="0" smtClean="0">
                <a:solidFill>
                  <a:schemeClr val="tx1"/>
                </a:solidFill>
                <a:latin typeface="Calibri" pitchFamily="34" charset="0"/>
              </a:rPr>
              <a:t>6 or 3 or 2 or 1 ?</a:t>
            </a:r>
            <a:endParaRPr lang="en-US" sz="4400" dirty="0">
              <a:solidFill>
                <a:schemeClr val="tx1"/>
              </a:solidFill>
              <a:latin typeface="Calibri" pitchFamily="34" charset="0"/>
            </a:endParaRPr>
          </a:p>
        </p:txBody>
      </p:sp>
      <p:sp>
        <p:nvSpPr>
          <p:cNvPr id="5" name="TextBox 4"/>
          <p:cNvSpPr txBox="1"/>
          <p:nvPr/>
        </p:nvSpPr>
        <p:spPr>
          <a:xfrm>
            <a:off x="685800" y="1143000"/>
            <a:ext cx="3429000" cy="461665"/>
          </a:xfrm>
          <a:prstGeom prst="rect">
            <a:avLst/>
          </a:prstGeom>
          <a:noFill/>
        </p:spPr>
        <p:txBody>
          <a:bodyPr wrap="square" rtlCol="0">
            <a:spAutoFit/>
          </a:bodyPr>
          <a:lstStyle/>
          <a:p>
            <a:endParaRPr lang="en-US" dirty="0"/>
          </a:p>
        </p:txBody>
      </p:sp>
      <p:sp>
        <p:nvSpPr>
          <p:cNvPr id="6" name="Date Placeholder 5"/>
          <p:cNvSpPr>
            <a:spLocks noGrp="1"/>
          </p:cNvSpPr>
          <p:nvPr>
            <p:ph type="dt" sz="half" idx="10"/>
          </p:nvPr>
        </p:nvSpPr>
        <p:spPr/>
        <p:txBody>
          <a:bodyPr/>
          <a:lstStyle/>
          <a:p>
            <a:pPr>
              <a:defRPr/>
            </a:pPr>
            <a:fld id="{C924DAB6-5ABA-45E4-B3A5-ACF9A66F19AC}"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6DF27BAD-1159-4478-AE2C-C78135CB1FBD}" type="slidenum">
              <a:rPr lang="en-US" smtClean="0"/>
              <a:pPr>
                <a:defRPr/>
              </a:pPr>
              <a:t>13</a:t>
            </a:fld>
            <a:endParaRPr lang="en-US"/>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2000"/>
                                        <p:tgtEl>
                                          <p:spTgt spid="4">
                                            <p:txEl>
                                              <p:pRg st="4" end="4"/>
                                            </p:txEl>
                                          </p:spTgt>
                                        </p:tgtEl>
                                      </p:cBhvr>
                                    </p:animEffect>
                                    <p:anim calcmode="lin" valueType="num">
                                      <p:cBhvr>
                                        <p:cTn id="30" dur="2000" fill="hold"/>
                                        <p:tgtEl>
                                          <p:spTgt spid="4">
                                            <p:txEl>
                                              <p:pRg st="4" end="4"/>
                                            </p:txEl>
                                          </p:spTgt>
                                        </p:tgtEl>
                                        <p:attrNameLst>
                                          <p:attrName>style.rotation</p:attrName>
                                        </p:attrNameLst>
                                      </p:cBhvr>
                                      <p:tavLst>
                                        <p:tav tm="0">
                                          <p:val>
                                            <p:fltVal val="720"/>
                                          </p:val>
                                        </p:tav>
                                        <p:tav tm="100000">
                                          <p:val>
                                            <p:fltVal val="0"/>
                                          </p:val>
                                        </p:tav>
                                      </p:tavLst>
                                    </p:anim>
                                    <p:anim calcmode="lin" valueType="num">
                                      <p:cBhvr>
                                        <p:cTn id="31" dur="2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2" dur="2000" fill="hold"/>
                                        <p:tgtEl>
                                          <p:spTgt spid="4">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2000"/>
                                        <p:tgtEl>
                                          <p:spTgt spid="4">
                                            <p:txEl>
                                              <p:pRg st="5" end="5"/>
                                            </p:txEl>
                                          </p:spTgt>
                                        </p:tgtEl>
                                      </p:cBhvr>
                                    </p:animEffect>
                                    <p:anim calcmode="lin" valueType="num">
                                      <p:cBhvr>
                                        <p:cTn id="38" dur="2000" fill="hold"/>
                                        <p:tgtEl>
                                          <p:spTgt spid="4">
                                            <p:txEl>
                                              <p:pRg st="5" end="5"/>
                                            </p:txEl>
                                          </p:spTgt>
                                        </p:tgtEl>
                                        <p:attrNameLst>
                                          <p:attrName>style.rotation</p:attrName>
                                        </p:attrNameLst>
                                      </p:cBhvr>
                                      <p:tavLst>
                                        <p:tav tm="0">
                                          <p:val>
                                            <p:fltVal val="720"/>
                                          </p:val>
                                        </p:tav>
                                        <p:tav tm="100000">
                                          <p:val>
                                            <p:fltVal val="0"/>
                                          </p:val>
                                        </p:tav>
                                      </p:tavLst>
                                    </p:anim>
                                    <p:anim calcmode="lin" valueType="num">
                                      <p:cBhvr>
                                        <p:cTn id="39" dur="2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0" dur="2000" fill="hold"/>
                                        <p:tgtEl>
                                          <p:spTgt spid="4">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382000" cy="4873752"/>
          </a:xfrm>
        </p:spPr>
        <p:txBody>
          <a:bodyPr>
            <a:normAutofit fontScale="85000" lnSpcReduction="20000"/>
          </a:bodyPr>
          <a:lstStyle/>
          <a:p>
            <a:r>
              <a:rPr lang="en-US" dirty="0" smtClean="0"/>
              <a:t>In England – the </a:t>
            </a:r>
            <a:r>
              <a:rPr lang="en-US" dirty="0" err="1" smtClean="0"/>
              <a:t>Pequeno</a:t>
            </a:r>
            <a:r>
              <a:rPr lang="en-US" dirty="0" smtClean="0"/>
              <a:t> is the ONLY size that was brought over, is recognized and shown. The Kennel club recognizes the </a:t>
            </a:r>
            <a:r>
              <a:rPr lang="en-US" dirty="0" err="1" smtClean="0"/>
              <a:t>Peqeuno</a:t>
            </a:r>
            <a:r>
              <a:rPr lang="en-US" dirty="0" smtClean="0"/>
              <a:t> as the “</a:t>
            </a:r>
            <a:r>
              <a:rPr lang="en-US" dirty="0" err="1" smtClean="0"/>
              <a:t>Podengo</a:t>
            </a:r>
            <a:r>
              <a:rPr lang="en-US" dirty="0" smtClean="0"/>
              <a:t>”. The other sizes must go through the recognition process individually. </a:t>
            </a:r>
          </a:p>
          <a:p>
            <a:endParaRPr lang="en-US" dirty="0" smtClean="0"/>
          </a:p>
          <a:p>
            <a:r>
              <a:rPr lang="en-US" dirty="0" smtClean="0"/>
              <a:t>In Spain the </a:t>
            </a:r>
            <a:r>
              <a:rPr lang="en-US" dirty="0" err="1" smtClean="0"/>
              <a:t>Podengo</a:t>
            </a:r>
            <a:r>
              <a:rPr lang="en-US" dirty="0" smtClean="0"/>
              <a:t> </a:t>
            </a:r>
            <a:r>
              <a:rPr lang="en-US" dirty="0" err="1" smtClean="0"/>
              <a:t>Andeluse</a:t>
            </a:r>
            <a:r>
              <a:rPr lang="en-US" dirty="0" smtClean="0"/>
              <a:t> the smaller size (which is their version of the </a:t>
            </a:r>
            <a:r>
              <a:rPr lang="en-US" dirty="0" err="1" smtClean="0"/>
              <a:t>Pequeno</a:t>
            </a:r>
            <a:r>
              <a:rPr lang="en-US" dirty="0" smtClean="0"/>
              <a:t>) is split out as </a:t>
            </a:r>
            <a:r>
              <a:rPr lang="en-US" dirty="0" err="1" smtClean="0"/>
              <a:t>Maneto</a:t>
            </a:r>
            <a:r>
              <a:rPr lang="en-US" dirty="0" smtClean="0"/>
              <a:t>.“</a:t>
            </a:r>
            <a:r>
              <a:rPr lang="en-US" dirty="0" err="1" smtClean="0"/>
              <a:t>Maneto</a:t>
            </a:r>
            <a:r>
              <a:rPr lang="en-US" dirty="0" smtClean="0"/>
              <a:t> by its special </a:t>
            </a:r>
            <a:r>
              <a:rPr lang="en-US" dirty="0" err="1" smtClean="0"/>
              <a:t>morfoestructura</a:t>
            </a:r>
            <a:r>
              <a:rPr lang="en-US" dirty="0" smtClean="0"/>
              <a:t> is utilized exclusively in the small game hunting and more concretely in that of the rabbit. Is especially adapted to the Mediterranean scrub with bramble patches, streams and tight ravines. This thus due to their short extremities that qualify it perfectly to be unfolded in the lands of thick vegetation and those spots of difficult access and details of the land.” </a:t>
            </a:r>
          </a:p>
          <a:p>
            <a:endParaRPr lang="en-US" dirty="0"/>
          </a:p>
        </p:txBody>
      </p:sp>
      <p:sp>
        <p:nvSpPr>
          <p:cNvPr id="2" name="Title 1"/>
          <p:cNvSpPr>
            <a:spLocks noGrp="1"/>
          </p:cNvSpPr>
          <p:nvPr>
            <p:ph type="title"/>
          </p:nvPr>
        </p:nvSpPr>
        <p:spPr>
          <a:xfrm>
            <a:off x="457200" y="152400"/>
            <a:ext cx="7467600" cy="639762"/>
          </a:xfrm>
        </p:spPr>
        <p:txBody>
          <a:bodyPr>
            <a:normAutofit fontScale="90000"/>
          </a:bodyPr>
          <a:lstStyle/>
          <a:p>
            <a:r>
              <a:rPr lang="en-US" dirty="0" smtClean="0"/>
              <a:t>OTHER COUNTRIES:</a:t>
            </a:r>
            <a:endParaRPr lang="en-US" dirty="0"/>
          </a:p>
        </p:txBody>
      </p:sp>
      <p:sp>
        <p:nvSpPr>
          <p:cNvPr id="4" name="Date Placeholder 3"/>
          <p:cNvSpPr>
            <a:spLocks noGrp="1"/>
          </p:cNvSpPr>
          <p:nvPr>
            <p:ph type="dt" sz="half" idx="10"/>
          </p:nvPr>
        </p:nvSpPr>
        <p:spPr/>
        <p:txBody>
          <a:bodyPr/>
          <a:lstStyle/>
          <a:p>
            <a:pPr>
              <a:defRPr/>
            </a:pPr>
            <a:fld id="{099828DC-D3F0-404D-AA1C-4520554B1FF1}"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14</a:t>
            </a:fld>
            <a:endParaRPr lang="en-US"/>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tx1"/>
                </a:solidFill>
              </a:rPr>
              <a:t>AKC defines a breed so that all sizes  can be bred together.  </a:t>
            </a:r>
          </a:p>
          <a:p>
            <a:r>
              <a:rPr lang="en-US" dirty="0" smtClean="0">
                <a:solidFill>
                  <a:schemeClr val="tx1"/>
                </a:solidFill>
              </a:rPr>
              <a:t>While the Medio and Grande – can both be in the same litter and historically have been bred together.  (think 13 &amp; 15 inch Beagle) </a:t>
            </a:r>
          </a:p>
          <a:p>
            <a:r>
              <a:rPr lang="en-US" dirty="0" smtClean="0">
                <a:solidFill>
                  <a:schemeClr val="tx1"/>
                </a:solidFill>
              </a:rPr>
              <a:t>The </a:t>
            </a:r>
            <a:r>
              <a:rPr lang="en-US" dirty="0" err="1" smtClean="0">
                <a:solidFill>
                  <a:schemeClr val="tx1"/>
                </a:solidFill>
              </a:rPr>
              <a:t>Podengo</a:t>
            </a:r>
            <a:r>
              <a:rPr lang="en-US" dirty="0" smtClean="0">
                <a:solidFill>
                  <a:schemeClr val="tx1"/>
                </a:solidFill>
              </a:rPr>
              <a:t> </a:t>
            </a:r>
            <a:r>
              <a:rPr lang="en-US" dirty="0" err="1" smtClean="0">
                <a:solidFill>
                  <a:schemeClr val="tx1"/>
                </a:solidFill>
              </a:rPr>
              <a:t>Pequeno</a:t>
            </a:r>
            <a:r>
              <a:rPr lang="en-US" dirty="0" smtClean="0">
                <a:solidFill>
                  <a:schemeClr val="tx1"/>
                </a:solidFill>
              </a:rPr>
              <a:t> is a rectangle – and has different proportions based on it’s function </a:t>
            </a:r>
          </a:p>
          <a:p>
            <a:r>
              <a:rPr lang="en-US" dirty="0" smtClean="0">
                <a:solidFill>
                  <a:srgbClr val="FF0000"/>
                </a:solidFill>
              </a:rPr>
              <a:t>Should be NO breeding with larger size!</a:t>
            </a:r>
            <a:endParaRPr lang="en-US" dirty="0" smtClean="0">
              <a:solidFill>
                <a:schemeClr val="tx1"/>
              </a:solidFill>
            </a:endParaRPr>
          </a:p>
          <a:p>
            <a:endParaRPr lang="en-US" dirty="0"/>
          </a:p>
        </p:txBody>
      </p:sp>
      <p:sp>
        <p:nvSpPr>
          <p:cNvPr id="2" name="Title 1"/>
          <p:cNvSpPr>
            <a:spLocks noGrp="1"/>
          </p:cNvSpPr>
          <p:nvPr>
            <p:ph type="title"/>
          </p:nvPr>
        </p:nvSpPr>
        <p:spPr/>
        <p:txBody>
          <a:bodyPr>
            <a:normAutofit fontScale="90000"/>
          </a:bodyPr>
          <a:lstStyle/>
          <a:p>
            <a:r>
              <a:rPr lang="en-US" dirty="0" smtClean="0"/>
              <a:t>WHY WAS THE PODENGO SPLIT INTO 2 BREEDS:</a:t>
            </a:r>
            <a:br>
              <a:rPr lang="en-US" dirty="0" smtClean="0"/>
            </a:br>
            <a:endParaRPr lang="en-US" dirty="0"/>
          </a:p>
        </p:txBody>
      </p:sp>
      <p:sp>
        <p:nvSpPr>
          <p:cNvPr id="4" name="Date Placeholder 3"/>
          <p:cNvSpPr>
            <a:spLocks noGrp="1"/>
          </p:cNvSpPr>
          <p:nvPr>
            <p:ph type="dt" sz="half" idx="10"/>
          </p:nvPr>
        </p:nvSpPr>
        <p:spPr/>
        <p:txBody>
          <a:bodyPr/>
          <a:lstStyle/>
          <a:p>
            <a:pPr>
              <a:defRPr/>
            </a:pPr>
            <a:fld id="{29B92209-4CD3-4F2D-8024-3B6FB8BAE167}"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15</a:t>
            </a:fld>
            <a:endParaRPr lang="en-US"/>
          </a:p>
        </p:txBody>
      </p:sp>
    </p:spTree>
  </p:cSld>
  <p:clrMapOvr>
    <a:masterClrMapping/>
  </p:clrMapOvr>
  <p:transition>
    <p:wheel spokes="2"/>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09027"/>
            <a:ext cx="7772400" cy="3416320"/>
          </a:xfrm>
          <a:prstGeom prst="rect">
            <a:avLst/>
          </a:prstGeom>
        </p:spPr>
        <p:txBody>
          <a:bodyPr wrap="square">
            <a:spAutoFit/>
          </a:bodyPr>
          <a:lstStyle/>
          <a:p>
            <a:r>
              <a:rPr lang="en-US" dirty="0"/>
              <a:t>Breeding a more square long legged sight hound, open field runner with a rectangular – low to the ground dog that must be able to push through brush so needs a lower center of gravity would produce animals who could fulfill neither purpose. </a:t>
            </a:r>
            <a:r>
              <a:rPr lang="en-US" dirty="0" smtClean="0"/>
              <a:t>It is important to remember that the  </a:t>
            </a:r>
            <a:r>
              <a:rPr lang="en-US" dirty="0" err="1" smtClean="0"/>
              <a:t>Pequeno</a:t>
            </a:r>
            <a:r>
              <a:rPr lang="en-US" dirty="0" smtClean="0"/>
              <a:t> is not a bred down from bigger sizes  and the </a:t>
            </a:r>
            <a:r>
              <a:rPr lang="en-US" dirty="0"/>
              <a:t>M</a:t>
            </a:r>
            <a:r>
              <a:rPr lang="en-US" dirty="0" smtClean="0"/>
              <a:t>edio and Grande are not bred up </a:t>
            </a:r>
            <a:r>
              <a:rPr lang="en-US" dirty="0" err="1" smtClean="0"/>
              <a:t>pequenos</a:t>
            </a:r>
            <a:r>
              <a:rPr lang="en-US" dirty="0" smtClean="0"/>
              <a:t>.  The photo below provides general size difference.</a:t>
            </a:r>
            <a:endParaRPr lang="en-US" dirty="0"/>
          </a:p>
        </p:txBody>
      </p:sp>
      <p:sp>
        <p:nvSpPr>
          <p:cNvPr id="7" name="Date Placeholder 6"/>
          <p:cNvSpPr>
            <a:spLocks noGrp="1"/>
          </p:cNvSpPr>
          <p:nvPr>
            <p:ph type="dt" sz="half" idx="10"/>
          </p:nvPr>
        </p:nvSpPr>
        <p:spPr/>
        <p:txBody>
          <a:bodyPr/>
          <a:lstStyle/>
          <a:p>
            <a:pPr>
              <a:defRPr/>
            </a:pPr>
            <a:fld id="{4B52E5E0-D6AD-487D-9A34-F66B10CBADA4}" type="datetime1">
              <a:rPr lang="en-US" smtClean="0"/>
              <a:t>12/7/2019</a:t>
            </a:fld>
            <a:endParaRPr lang="en-US"/>
          </a:p>
        </p:txBody>
      </p:sp>
      <p:sp>
        <p:nvSpPr>
          <p:cNvPr id="8" name="Slide Number Placeholder 7"/>
          <p:cNvSpPr>
            <a:spLocks noGrp="1"/>
          </p:cNvSpPr>
          <p:nvPr>
            <p:ph type="sldNum" sz="quarter" idx="12"/>
          </p:nvPr>
        </p:nvSpPr>
        <p:spPr/>
        <p:txBody>
          <a:bodyPr/>
          <a:lstStyle/>
          <a:p>
            <a:pPr>
              <a:defRPr/>
            </a:pPr>
            <a:fld id="{F96E434D-BD8C-481D-8863-CD120BE6DC2D}" type="slidenum">
              <a:rPr lang="en-US" smtClean="0"/>
              <a:pPr>
                <a:defRPr/>
              </a:pPr>
              <a:t>16</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686936"/>
            <a:ext cx="6298194" cy="2427985"/>
          </a:xfrm>
          <a:prstGeom prst="rect">
            <a:avLst/>
          </a:prstGeom>
        </p:spPr>
      </p:pic>
      <p:sp>
        <p:nvSpPr>
          <p:cNvPr id="9" name="TextBox 8"/>
          <p:cNvSpPr txBox="1"/>
          <p:nvPr/>
        </p:nvSpPr>
        <p:spPr>
          <a:xfrm>
            <a:off x="3124200" y="6114921"/>
            <a:ext cx="5705952" cy="584775"/>
          </a:xfrm>
          <a:prstGeom prst="rect">
            <a:avLst/>
          </a:prstGeom>
          <a:noFill/>
        </p:spPr>
        <p:txBody>
          <a:bodyPr wrap="square" rtlCol="0">
            <a:spAutoFit/>
          </a:bodyPr>
          <a:lstStyle/>
          <a:p>
            <a:r>
              <a:rPr lang="en-US" sz="1600" dirty="0" smtClean="0"/>
              <a:t>Photo by </a:t>
            </a:r>
            <a:r>
              <a:rPr lang="en-US" sz="1600" b="1" dirty="0">
                <a:hlinkClick r:id="rId4"/>
              </a:rPr>
              <a:t>Anna </a:t>
            </a:r>
            <a:r>
              <a:rPr lang="en-US" sz="1600" b="1" dirty="0" err="1" smtClean="0">
                <a:hlinkClick r:id="rId4"/>
              </a:rPr>
              <a:t>Räsänen</a:t>
            </a:r>
            <a:r>
              <a:rPr lang="en-US" sz="1600" dirty="0" smtClean="0"/>
              <a:t> – Permission given by photographer for APPMGC use for education.</a:t>
            </a:r>
            <a:endParaRPr lang="en-US" sz="1600" dirty="0"/>
          </a:p>
        </p:txBody>
      </p:sp>
    </p:spTree>
  </p:cSld>
  <p:clrMapOvr>
    <a:masterClrMapping/>
  </p:clrMapOvr>
  <p:transition>
    <p:wheel spokes="2"/>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4873752"/>
          </a:xfrm>
        </p:spPr>
        <p:txBody>
          <a:bodyPr>
            <a:normAutofit fontScale="85000" lnSpcReduction="20000"/>
          </a:bodyPr>
          <a:lstStyle/>
          <a:p>
            <a:pPr>
              <a:buFontTx/>
              <a:buChar char="-"/>
            </a:pPr>
            <a:r>
              <a:rPr lang="en-US" dirty="0" smtClean="0"/>
              <a:t>FCI you are what YOU are – AKC you are what your parents are.  (Just ask the Belgium Breeds about this one)</a:t>
            </a:r>
          </a:p>
          <a:p>
            <a:pPr lvl="0">
              <a:buFontTx/>
              <a:buChar char="-"/>
            </a:pPr>
            <a:r>
              <a:rPr lang="en-US" dirty="0" smtClean="0"/>
              <a:t>Wire and Smooth in same litter – well sometimes, maybe sort of.  </a:t>
            </a:r>
          </a:p>
          <a:p>
            <a:pPr lvl="0">
              <a:buFontTx/>
              <a:buChar char="-"/>
            </a:pPr>
            <a:r>
              <a:rPr lang="en-US" dirty="0" smtClean="0"/>
              <a:t>Since you CAN and HAVE gotten big from medium and medium from big we needed to accommodate that.</a:t>
            </a:r>
          </a:p>
          <a:p>
            <a:pPr lvl="0">
              <a:buFontTx/>
              <a:buChar char="-"/>
            </a:pPr>
            <a:r>
              <a:rPr lang="en-US" dirty="0" smtClean="0"/>
              <a:t>FCI considers them more of a breed w/ variety and using their system 6 </a:t>
            </a:r>
            <a:r>
              <a:rPr lang="en-US" dirty="0" err="1" smtClean="0"/>
              <a:t>podengos</a:t>
            </a:r>
            <a:r>
              <a:rPr lang="en-US" dirty="0" smtClean="0"/>
              <a:t>  go to the group. AKC has not done a ‘variety ‘ in 50 years. UKC says they judge like Portugal but only send 1 of the 6 to the group.</a:t>
            </a:r>
          </a:p>
          <a:p>
            <a:pPr lvl="0">
              <a:buFontTx/>
              <a:buChar char="-"/>
            </a:pPr>
            <a:r>
              <a:rPr lang="en-US" dirty="0" smtClean="0"/>
              <a:t>Hence the ONLY configuration that works in the AKC (and other US judging) system that also </a:t>
            </a:r>
            <a:r>
              <a:rPr lang="en-US" u="sng" dirty="0" smtClean="0"/>
              <a:t>preserves the integrity of the breed is to have 2 breeds.  </a:t>
            </a:r>
          </a:p>
          <a:p>
            <a:endParaRPr lang="en-US" dirty="0"/>
          </a:p>
        </p:txBody>
      </p:sp>
      <p:sp>
        <p:nvSpPr>
          <p:cNvPr id="2" name="Title 1"/>
          <p:cNvSpPr>
            <a:spLocks noGrp="1"/>
          </p:cNvSpPr>
          <p:nvPr>
            <p:ph type="title"/>
          </p:nvPr>
        </p:nvSpPr>
        <p:spPr>
          <a:xfrm>
            <a:off x="457200" y="274638"/>
            <a:ext cx="7467600" cy="563562"/>
          </a:xfrm>
        </p:spPr>
        <p:txBody>
          <a:bodyPr>
            <a:normAutofit fontScale="90000"/>
          </a:bodyPr>
          <a:lstStyle/>
          <a:p>
            <a:r>
              <a:rPr lang="en-US" dirty="0" smtClean="0"/>
              <a:t>Considerations:</a:t>
            </a:r>
            <a:endParaRPr lang="en-US" dirty="0"/>
          </a:p>
        </p:txBody>
      </p:sp>
      <p:sp>
        <p:nvSpPr>
          <p:cNvPr id="4" name="Date Placeholder 3"/>
          <p:cNvSpPr>
            <a:spLocks noGrp="1"/>
          </p:cNvSpPr>
          <p:nvPr>
            <p:ph type="dt" sz="half" idx="10"/>
          </p:nvPr>
        </p:nvSpPr>
        <p:spPr/>
        <p:txBody>
          <a:bodyPr/>
          <a:lstStyle/>
          <a:p>
            <a:pPr>
              <a:defRPr/>
            </a:pPr>
            <a:fld id="{0E87F5D1-5426-43E9-BE12-49B38CF77234}"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17</a:t>
            </a:fld>
            <a:endParaRPr lang="en-US"/>
          </a:p>
        </p:txBody>
      </p:sp>
    </p:spTree>
  </p:cSld>
  <p:clrMapOvr>
    <a:masterClrMapping/>
  </p:clrMapOvr>
  <p:transition>
    <p:wheel spokes="2"/>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 December of 2008 letter was submitted to AKC along with Pedigree documentation as well as the differences of the FCI and AKC rules on what defines a breed and how dogs are judged.</a:t>
            </a:r>
          </a:p>
          <a:p>
            <a:pPr>
              <a:buNone/>
            </a:pPr>
            <a:endParaRPr lang="en-US" dirty="0" smtClean="0"/>
          </a:p>
          <a:p>
            <a:pPr lvl="0"/>
            <a:r>
              <a:rPr lang="en-US" dirty="0" smtClean="0"/>
              <a:t>July of 2009 – Board action created 2 separate breeds. (better for the breed but meant that the bigger sizes would have to wait for numbers)</a:t>
            </a:r>
          </a:p>
          <a:p>
            <a:endParaRPr lang="en-US" dirty="0"/>
          </a:p>
        </p:txBody>
      </p:sp>
      <p:sp>
        <p:nvSpPr>
          <p:cNvPr id="2" name="Title 1"/>
          <p:cNvSpPr>
            <a:spLocks noGrp="1"/>
          </p:cNvSpPr>
          <p:nvPr>
            <p:ph type="title"/>
          </p:nvPr>
        </p:nvSpPr>
        <p:spPr>
          <a:xfrm>
            <a:off x="457200" y="274638"/>
            <a:ext cx="7467600" cy="639762"/>
          </a:xfrm>
        </p:spPr>
        <p:txBody>
          <a:bodyPr>
            <a:normAutofit fontScale="90000"/>
          </a:bodyPr>
          <a:lstStyle/>
          <a:p>
            <a:r>
              <a:rPr lang="en-US" dirty="0" smtClean="0"/>
              <a:t>Split the Breed</a:t>
            </a:r>
            <a:endParaRPr lang="en-US" dirty="0"/>
          </a:p>
        </p:txBody>
      </p:sp>
      <p:sp>
        <p:nvSpPr>
          <p:cNvPr id="4" name="Date Placeholder 3"/>
          <p:cNvSpPr>
            <a:spLocks noGrp="1"/>
          </p:cNvSpPr>
          <p:nvPr>
            <p:ph type="dt" sz="half" idx="10"/>
          </p:nvPr>
        </p:nvSpPr>
        <p:spPr/>
        <p:txBody>
          <a:bodyPr/>
          <a:lstStyle/>
          <a:p>
            <a:pPr>
              <a:defRPr/>
            </a:pPr>
            <a:fld id="{BFFA0615-EA7C-461F-A43C-A69B8E4C06D8}"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18</a:t>
            </a:fld>
            <a:endParaRPr lang="en-US"/>
          </a:p>
        </p:txBody>
      </p:sp>
    </p:spTree>
  </p:cSld>
  <p:clrMapOvr>
    <a:masterClrMapping/>
  </p:clrMapOvr>
  <p:transition>
    <p:wheel spokes="2"/>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endParaRPr lang="en-US" i="1" dirty="0" smtClean="0">
              <a:solidFill>
                <a:schemeClr val="tx1"/>
              </a:solidFill>
            </a:endParaRPr>
          </a:p>
          <a:p>
            <a:endParaRPr lang="en-US" i="1" dirty="0" smtClean="0"/>
          </a:p>
          <a:p>
            <a:endParaRPr lang="en-US" i="1" dirty="0" smtClean="0">
              <a:solidFill>
                <a:schemeClr val="tx1"/>
              </a:solidFill>
            </a:endParaRPr>
          </a:p>
          <a:p>
            <a:endParaRPr lang="en-US" i="1" dirty="0" smtClean="0"/>
          </a:p>
          <a:p>
            <a:endParaRPr lang="en-US" i="1" dirty="0" smtClean="0">
              <a:solidFill>
                <a:schemeClr val="tx1"/>
              </a:solidFill>
            </a:endParaRPr>
          </a:p>
          <a:p>
            <a:endParaRPr lang="en-US" i="1" dirty="0" smtClean="0"/>
          </a:p>
          <a:p>
            <a:endParaRPr lang="en-US" i="1" dirty="0" smtClean="0">
              <a:solidFill>
                <a:schemeClr val="tx1"/>
              </a:solidFill>
            </a:endParaRPr>
          </a:p>
          <a:p>
            <a:endParaRPr lang="en-US" i="1" dirty="0" smtClean="0"/>
          </a:p>
          <a:p>
            <a:endParaRPr lang="en-US" i="1" dirty="0" smtClean="0">
              <a:solidFill>
                <a:schemeClr val="tx1"/>
              </a:solidFill>
            </a:endParaRPr>
          </a:p>
          <a:p>
            <a:pPr algn="r"/>
            <a:r>
              <a:rPr lang="en-US" sz="4400" i="1" dirty="0" smtClean="0">
                <a:solidFill>
                  <a:schemeClr val="tx1"/>
                </a:solidFill>
              </a:rPr>
              <a:t>…what’s the function!</a:t>
            </a:r>
          </a:p>
          <a:p>
            <a:endParaRPr lang="en-US" dirty="0"/>
          </a:p>
        </p:txBody>
      </p:sp>
      <p:sp>
        <p:nvSpPr>
          <p:cNvPr id="2" name="Title 1"/>
          <p:cNvSpPr>
            <a:spLocks noGrp="1"/>
          </p:cNvSpPr>
          <p:nvPr>
            <p:ph type="title"/>
          </p:nvPr>
        </p:nvSpPr>
        <p:spPr/>
        <p:txBody>
          <a:bodyPr/>
          <a:lstStyle/>
          <a:p>
            <a:r>
              <a:rPr lang="en-US" sz="3200" dirty="0" smtClean="0"/>
              <a:t>If form follows function…</a:t>
            </a:r>
            <a:endParaRPr lang="en-US" dirty="0"/>
          </a:p>
        </p:txBody>
      </p:sp>
      <p:sp>
        <p:nvSpPr>
          <p:cNvPr id="4" name="Date Placeholder 3"/>
          <p:cNvSpPr>
            <a:spLocks noGrp="1"/>
          </p:cNvSpPr>
          <p:nvPr>
            <p:ph type="dt" sz="half" idx="10"/>
          </p:nvPr>
        </p:nvSpPr>
        <p:spPr/>
        <p:txBody>
          <a:bodyPr/>
          <a:lstStyle/>
          <a:p>
            <a:pPr>
              <a:defRPr/>
            </a:pPr>
            <a:fld id="{667BB61D-E8AD-4ED4-BAC4-A38A87CDA485}"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19</a:t>
            </a:fld>
            <a:endParaRPr lang="en-US"/>
          </a:p>
        </p:txBody>
      </p:sp>
    </p:spTree>
  </p:cSld>
  <p:clrMapOvr>
    <a:masterClrMapping/>
  </p:clrMapOvr>
  <p:transition>
    <p:wheel spokes="2"/>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5-Top-005.jpg"/>
          <p:cNvPicPr>
            <a:picLocks noChangeAspect="1"/>
          </p:cNvPicPr>
          <p:nvPr/>
        </p:nvPicPr>
        <p:blipFill>
          <a:blip r:embed="rId2" cstate="print"/>
          <a:stretch>
            <a:fillRect/>
          </a:stretch>
        </p:blipFill>
        <p:spPr>
          <a:xfrm>
            <a:off x="304800" y="381000"/>
            <a:ext cx="8458199" cy="5745163"/>
          </a:xfrm>
          <a:prstGeom prst="rect">
            <a:avLst/>
          </a:prstGeom>
        </p:spPr>
      </p:pic>
      <p:sp>
        <p:nvSpPr>
          <p:cNvPr id="4" name="Date Placeholder 3"/>
          <p:cNvSpPr>
            <a:spLocks noGrp="1"/>
          </p:cNvSpPr>
          <p:nvPr>
            <p:ph type="dt" sz="half" idx="10"/>
          </p:nvPr>
        </p:nvSpPr>
        <p:spPr/>
        <p:txBody>
          <a:bodyPr/>
          <a:lstStyle/>
          <a:p>
            <a:pPr>
              <a:defRPr/>
            </a:pPr>
            <a:fld id="{4960271D-BC7E-44E7-8E73-71B176150902}"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F96E434D-BD8C-481D-8863-CD120BE6DC2D}" type="slidenum">
              <a:rPr lang="en-US" smtClean="0"/>
              <a:pPr>
                <a:defRPr/>
              </a:pPr>
              <a:t>2</a:t>
            </a:fld>
            <a:endParaRPr lang="en-US"/>
          </a:p>
        </p:txBody>
      </p:sp>
    </p:spTree>
  </p:cSld>
  <p:clrMapOvr>
    <a:masterClrMapping/>
  </p:clrMapOvr>
  <p:transition>
    <p:wheel spokes="2"/>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838200"/>
            <a:ext cx="7391400" cy="4524315"/>
          </a:xfrm>
          <a:prstGeom prst="rect">
            <a:avLst/>
          </a:prstGeom>
        </p:spPr>
        <p:txBody>
          <a:bodyPr wrap="square">
            <a:spAutoFit/>
          </a:bodyPr>
          <a:lstStyle/>
          <a:p>
            <a:r>
              <a:rPr lang="en-US" dirty="0" smtClean="0"/>
              <a:t>It’s important to know what the function of the sizes are. If you have studied any breeds and their function at all – you already know what the breed should look like.</a:t>
            </a:r>
          </a:p>
          <a:p>
            <a:endParaRPr lang="en-US" dirty="0" smtClean="0"/>
          </a:p>
          <a:p>
            <a:r>
              <a:rPr lang="en-US" i="1" dirty="0" smtClean="0"/>
              <a:t>Really you do!</a:t>
            </a:r>
          </a:p>
          <a:p>
            <a:endParaRPr lang="en-US" i="1" dirty="0" smtClean="0"/>
          </a:p>
          <a:p>
            <a:r>
              <a:rPr lang="en-US" dirty="0" smtClean="0"/>
              <a:t>What do they hunt? What is the terrain like? The answers leads to the FORM of the dog you see before you.</a:t>
            </a:r>
          </a:p>
          <a:p>
            <a:endParaRPr lang="en-US" dirty="0"/>
          </a:p>
          <a:p>
            <a:endParaRPr lang="en-US" dirty="0"/>
          </a:p>
        </p:txBody>
      </p:sp>
      <p:sp>
        <p:nvSpPr>
          <p:cNvPr id="3" name="Date Placeholder 2"/>
          <p:cNvSpPr>
            <a:spLocks noGrp="1"/>
          </p:cNvSpPr>
          <p:nvPr>
            <p:ph type="dt" sz="half" idx="10"/>
          </p:nvPr>
        </p:nvSpPr>
        <p:spPr/>
        <p:txBody>
          <a:bodyPr/>
          <a:lstStyle/>
          <a:p>
            <a:pPr>
              <a:defRPr/>
            </a:pPr>
            <a:fld id="{7E128EE4-6BF1-4DD4-9E73-5E1AFB8AF1BF}"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F96E434D-BD8C-481D-8863-CD120BE6DC2D}" type="slidenum">
              <a:rPr lang="en-US" smtClean="0"/>
              <a:pPr>
                <a:defRPr/>
              </a:pPr>
              <a:t>20</a:t>
            </a:fld>
            <a:endParaRPr lang="en-US"/>
          </a:p>
        </p:txBody>
      </p:sp>
    </p:spTree>
  </p:cSld>
  <p:clrMapOvr>
    <a:masterClrMapping/>
  </p:clrMapOvr>
  <p:transition>
    <p:wheel spokes="2"/>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None/>
            </a:pPr>
            <a:r>
              <a:rPr lang="en-US" dirty="0" smtClean="0"/>
              <a:t>   The European rabbit is a smallish, grey-brown (or sometimes black) although it ranks as medium-sized by </a:t>
            </a:r>
            <a:r>
              <a:rPr lang="en-US" dirty="0" err="1" smtClean="0"/>
              <a:t>lagomorph</a:t>
            </a:r>
            <a:r>
              <a:rPr lang="en-US" dirty="0" smtClean="0"/>
              <a:t> standards. It ranges from 34 to 50 cm (13 to 20 in) in length, not counting a tail of 4 to 8 cm (1.6 to 3.1 in). Weight can range from approximately 1.1 to 2.5 kg (2.4 to 5.5 lb).</a:t>
            </a:r>
            <a:r>
              <a:rPr lang="en-US" baseline="30000" dirty="0" smtClean="0"/>
              <a:t> </a:t>
            </a:r>
            <a:r>
              <a:rPr lang="en-US" dirty="0" smtClean="0"/>
              <a:t>As a lagomorphs, it has four sharp incisors (two on top, two on bottom) that grow continuously throughout its life, and two peg teeth on the top behind the incisors, dissimilar to those of rodents (which have only two each, top and bottom). It hides in dense cover.</a:t>
            </a:r>
          </a:p>
          <a:p>
            <a:endParaRPr lang="en-US" dirty="0"/>
          </a:p>
        </p:txBody>
      </p:sp>
      <p:sp>
        <p:nvSpPr>
          <p:cNvPr id="2" name="Title 1"/>
          <p:cNvSpPr>
            <a:spLocks noGrp="1"/>
          </p:cNvSpPr>
          <p:nvPr>
            <p:ph type="title"/>
          </p:nvPr>
        </p:nvSpPr>
        <p:spPr/>
        <p:txBody>
          <a:bodyPr/>
          <a:lstStyle/>
          <a:p>
            <a:r>
              <a:rPr lang="en-US" dirty="0" smtClean="0"/>
              <a:t>The Rabbit!</a:t>
            </a:r>
            <a:endParaRPr lang="en-US" dirty="0"/>
          </a:p>
        </p:txBody>
      </p:sp>
      <p:sp>
        <p:nvSpPr>
          <p:cNvPr id="4" name="Date Placeholder 3"/>
          <p:cNvSpPr>
            <a:spLocks noGrp="1"/>
          </p:cNvSpPr>
          <p:nvPr>
            <p:ph type="dt" sz="half" idx="10"/>
          </p:nvPr>
        </p:nvSpPr>
        <p:spPr/>
        <p:txBody>
          <a:bodyPr/>
          <a:lstStyle/>
          <a:p>
            <a:pPr>
              <a:defRPr/>
            </a:pPr>
            <a:fld id="{005FC738-A78D-4F6A-9E64-F3AB338D95E3}"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21</a:t>
            </a:fld>
            <a:endParaRPr lang="en-US"/>
          </a:p>
        </p:txBody>
      </p:sp>
    </p:spTree>
  </p:cSld>
  <p:clrMapOvr>
    <a:masterClrMapping/>
  </p:clrMapOvr>
  <p:transition>
    <p:wheel spokes="2"/>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Rabbit teeth.bmp"/>
          <p:cNvPicPr>
            <a:picLocks noChangeAspect="1"/>
          </p:cNvPicPr>
          <p:nvPr/>
        </p:nvPicPr>
        <p:blipFill>
          <a:blip r:embed="rId2" cstate="print"/>
          <a:srcRect t="21875" b="21875"/>
          <a:stretch>
            <a:fillRect/>
          </a:stretch>
        </p:blipFill>
        <p:spPr>
          <a:xfrm>
            <a:off x="1600200" y="304800"/>
            <a:ext cx="5486400" cy="4114800"/>
          </a:xfrm>
          <a:prstGeom prst="rect">
            <a:avLst/>
          </a:prstGeom>
        </p:spPr>
      </p:pic>
      <p:sp>
        <p:nvSpPr>
          <p:cNvPr id="5" name="TextBox 4"/>
          <p:cNvSpPr txBox="1"/>
          <p:nvPr/>
        </p:nvSpPr>
        <p:spPr>
          <a:xfrm>
            <a:off x="914400" y="4724400"/>
            <a:ext cx="7086600" cy="1569660"/>
          </a:xfrm>
          <a:prstGeom prst="rect">
            <a:avLst/>
          </a:prstGeom>
          <a:noFill/>
        </p:spPr>
        <p:txBody>
          <a:bodyPr wrap="square" rtlCol="0">
            <a:spAutoFit/>
          </a:bodyPr>
          <a:lstStyle/>
          <a:p>
            <a:pPr algn="ctr"/>
            <a:r>
              <a:rPr lang="en-US" b="1" dirty="0" smtClean="0"/>
              <a:t>Teeth -  Sharp:   Body 13-20 inches long.</a:t>
            </a:r>
          </a:p>
          <a:p>
            <a:r>
              <a:rPr lang="en-US" dirty="0" smtClean="0"/>
              <a:t>What </a:t>
            </a:r>
            <a:r>
              <a:rPr lang="en-US" dirty="0"/>
              <a:t>do you know about the substance, hardiness or strength of the dog that can catch and carry </a:t>
            </a:r>
            <a:r>
              <a:rPr lang="en-US" dirty="0" smtClean="0"/>
              <a:t>this?</a:t>
            </a:r>
            <a:endParaRPr lang="en-US" dirty="0"/>
          </a:p>
        </p:txBody>
      </p:sp>
      <p:sp>
        <p:nvSpPr>
          <p:cNvPr id="6" name="Date Placeholder 5"/>
          <p:cNvSpPr>
            <a:spLocks noGrp="1"/>
          </p:cNvSpPr>
          <p:nvPr>
            <p:ph type="dt" sz="half" idx="10"/>
          </p:nvPr>
        </p:nvSpPr>
        <p:spPr/>
        <p:txBody>
          <a:bodyPr/>
          <a:lstStyle/>
          <a:p>
            <a:pPr>
              <a:defRPr/>
            </a:pPr>
            <a:fld id="{DF38AE64-293F-49C5-A32B-395D0FFD733F}"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F96E434D-BD8C-481D-8863-CD120BE6DC2D}" type="slidenum">
              <a:rPr lang="en-US" smtClean="0"/>
              <a:pPr>
                <a:defRPr/>
              </a:pPr>
              <a:t>22</a:t>
            </a:fld>
            <a:endParaRPr lang="en-US"/>
          </a:p>
        </p:txBody>
      </p:sp>
    </p:spTree>
  </p:cSld>
  <p:clrMapOvr>
    <a:masterClrMapping/>
  </p:clrMapOvr>
  <p:transition>
    <p:wheel spokes="2"/>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nuno tall grass.bmp"/>
          <p:cNvPicPr>
            <a:picLocks noChangeAspect="1"/>
          </p:cNvPicPr>
          <p:nvPr/>
        </p:nvPicPr>
        <p:blipFill>
          <a:blip r:embed="rId2" cstate="print"/>
          <a:stretch>
            <a:fillRect/>
          </a:stretch>
        </p:blipFill>
        <p:spPr>
          <a:xfrm>
            <a:off x="1219200" y="1600200"/>
            <a:ext cx="6803118" cy="4525963"/>
          </a:xfrm>
          <a:prstGeom prst="rect">
            <a:avLst/>
          </a:prstGeom>
        </p:spPr>
      </p:pic>
      <p:sp>
        <p:nvSpPr>
          <p:cNvPr id="3" name="Rectangle 2"/>
          <p:cNvSpPr/>
          <p:nvPr/>
        </p:nvSpPr>
        <p:spPr>
          <a:xfrm>
            <a:off x="533400" y="304800"/>
            <a:ext cx="6781800" cy="1200329"/>
          </a:xfrm>
          <a:prstGeom prst="rect">
            <a:avLst/>
          </a:prstGeom>
        </p:spPr>
        <p:txBody>
          <a:bodyPr wrap="square">
            <a:spAutoFit/>
          </a:bodyPr>
          <a:lstStyle/>
          <a:p>
            <a:r>
              <a:rPr lang="en-US" sz="3600" b="1" dirty="0" smtClean="0"/>
              <a:t>What structure do you need to push through this?</a:t>
            </a:r>
            <a:endParaRPr lang="en-US" sz="3600" b="1" dirty="0"/>
          </a:p>
        </p:txBody>
      </p:sp>
      <p:sp>
        <p:nvSpPr>
          <p:cNvPr id="4" name="Date Placeholder 3"/>
          <p:cNvSpPr>
            <a:spLocks noGrp="1"/>
          </p:cNvSpPr>
          <p:nvPr>
            <p:ph type="dt" sz="half" idx="10"/>
          </p:nvPr>
        </p:nvSpPr>
        <p:spPr/>
        <p:txBody>
          <a:bodyPr/>
          <a:lstStyle/>
          <a:p>
            <a:pPr>
              <a:defRPr/>
            </a:pPr>
            <a:fld id="{8566FC8A-739E-4446-AD3A-67E979EEE426}"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F96E434D-BD8C-481D-8863-CD120BE6DC2D}" type="slidenum">
              <a:rPr lang="en-US" smtClean="0"/>
              <a:pPr>
                <a:defRPr/>
              </a:pPr>
              <a:t>23</a:t>
            </a:fld>
            <a:endParaRPr lang="en-US"/>
          </a:p>
        </p:txBody>
      </p:sp>
    </p:spTree>
  </p:cSld>
  <p:clrMapOvr>
    <a:masterClrMapping/>
  </p:clrMapOvr>
  <p:transition>
    <p:wheel spokes="2"/>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no mixed pack open field 2.bmp"/>
          <p:cNvPicPr>
            <a:picLocks noChangeAspect="1"/>
          </p:cNvPicPr>
          <p:nvPr/>
        </p:nvPicPr>
        <p:blipFill>
          <a:blip r:embed="rId2" cstate="print"/>
          <a:stretch>
            <a:fillRect/>
          </a:stretch>
        </p:blipFill>
        <p:spPr>
          <a:xfrm>
            <a:off x="1600200" y="1143000"/>
            <a:ext cx="5486400" cy="3657600"/>
          </a:xfrm>
          <a:prstGeom prst="rect">
            <a:avLst/>
          </a:prstGeom>
        </p:spPr>
      </p:pic>
      <p:sp>
        <p:nvSpPr>
          <p:cNvPr id="3" name="Rectangle 2"/>
          <p:cNvSpPr/>
          <p:nvPr/>
        </p:nvSpPr>
        <p:spPr>
          <a:xfrm>
            <a:off x="914400" y="304800"/>
            <a:ext cx="5033750" cy="707886"/>
          </a:xfrm>
          <a:prstGeom prst="rect">
            <a:avLst/>
          </a:prstGeom>
        </p:spPr>
        <p:txBody>
          <a:bodyPr wrap="none">
            <a:spAutoFit/>
          </a:bodyPr>
          <a:lstStyle/>
          <a:p>
            <a:r>
              <a:rPr lang="en-US" sz="4000" b="1" dirty="0" smtClean="0"/>
              <a:t>Or run across this?</a:t>
            </a:r>
            <a:endParaRPr lang="en-US" sz="4000" b="1" dirty="0"/>
          </a:p>
        </p:txBody>
      </p:sp>
      <p:sp>
        <p:nvSpPr>
          <p:cNvPr id="4" name="Rectangle 3"/>
          <p:cNvSpPr/>
          <p:nvPr/>
        </p:nvSpPr>
        <p:spPr>
          <a:xfrm>
            <a:off x="685800" y="5257800"/>
            <a:ext cx="6934200" cy="1200329"/>
          </a:xfrm>
          <a:prstGeom prst="rect">
            <a:avLst/>
          </a:prstGeom>
        </p:spPr>
        <p:txBody>
          <a:bodyPr wrap="square">
            <a:spAutoFit/>
          </a:bodyPr>
          <a:lstStyle/>
          <a:p>
            <a:r>
              <a:rPr lang="en-US" sz="3600" dirty="0" smtClean="0"/>
              <a:t>Long or short legs?  Efficient effortless gait – Gallop?</a:t>
            </a:r>
            <a:endParaRPr lang="en-US" sz="3600" dirty="0"/>
          </a:p>
        </p:txBody>
      </p:sp>
      <p:sp>
        <p:nvSpPr>
          <p:cNvPr id="5" name="Date Placeholder 4"/>
          <p:cNvSpPr>
            <a:spLocks noGrp="1"/>
          </p:cNvSpPr>
          <p:nvPr>
            <p:ph type="dt" sz="half" idx="10"/>
          </p:nvPr>
        </p:nvSpPr>
        <p:spPr/>
        <p:txBody>
          <a:bodyPr/>
          <a:lstStyle/>
          <a:p>
            <a:pPr>
              <a:defRPr/>
            </a:pPr>
            <a:fld id="{39BE8998-CC9E-456E-B1E2-764BE9F8B09C}"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24</a:t>
            </a:fld>
            <a:endParaRPr lang="en-US"/>
          </a:p>
        </p:txBody>
      </p:sp>
    </p:spTree>
  </p:cSld>
  <p:clrMapOvr>
    <a:masterClrMapping/>
  </p:clrMapOvr>
  <p:transition>
    <p:wheel spokes="2"/>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686800" cy="4873752"/>
          </a:xfrm>
        </p:spPr>
        <p:txBody>
          <a:bodyPr>
            <a:normAutofit fontScale="85000" lnSpcReduction="20000"/>
          </a:bodyPr>
          <a:lstStyle/>
          <a:p>
            <a:pPr lvl="0"/>
            <a:r>
              <a:rPr lang="en-US" dirty="0" smtClean="0">
                <a:latin typeface="Calibri" pitchFamily="34" charset="0"/>
              </a:rPr>
              <a:t>The male boar is bigger than the female in stature and tusk length. weighing an average of 80kg </a:t>
            </a:r>
            <a:r>
              <a:rPr lang="en-US" dirty="0" smtClean="0">
                <a:solidFill>
                  <a:srgbClr val="FF0000"/>
                </a:solidFill>
                <a:latin typeface="Calibri" pitchFamily="34" charset="0"/>
              </a:rPr>
              <a:t>(176 lbs)</a:t>
            </a:r>
            <a:r>
              <a:rPr lang="en-US" dirty="0" smtClean="0">
                <a:latin typeface="Calibri" pitchFamily="34" charset="0"/>
              </a:rPr>
              <a:t>, rarely attaining 120kg </a:t>
            </a:r>
            <a:r>
              <a:rPr lang="en-US" dirty="0" smtClean="0">
                <a:solidFill>
                  <a:srgbClr val="FF0000"/>
                </a:solidFill>
                <a:latin typeface="Calibri" pitchFamily="34" charset="0"/>
              </a:rPr>
              <a:t>(264 lbs)</a:t>
            </a:r>
            <a:r>
              <a:rPr lang="en-US" dirty="0" smtClean="0">
                <a:latin typeface="Calibri" pitchFamily="34" charset="0"/>
              </a:rPr>
              <a:t>. The average length from head to tail is 120-170cm </a:t>
            </a:r>
            <a:r>
              <a:rPr lang="en-US" dirty="0" smtClean="0">
                <a:solidFill>
                  <a:srgbClr val="FF0000"/>
                </a:solidFill>
                <a:latin typeface="Calibri" pitchFamily="34" charset="0"/>
              </a:rPr>
              <a:t>47 -66 inches)</a:t>
            </a:r>
            <a:r>
              <a:rPr lang="en-US" dirty="0" smtClean="0">
                <a:latin typeface="Calibri" pitchFamily="34" charset="0"/>
              </a:rPr>
              <a:t> and average height at the withers is 48-69cm </a:t>
            </a:r>
            <a:r>
              <a:rPr lang="en-US" dirty="0" smtClean="0">
                <a:solidFill>
                  <a:srgbClr val="FF0000"/>
                </a:solidFill>
                <a:latin typeface="Calibri" pitchFamily="34" charset="0"/>
              </a:rPr>
              <a:t>(18 – 27 inches)</a:t>
            </a:r>
            <a:r>
              <a:rPr lang="en-US" dirty="0" smtClean="0">
                <a:latin typeface="Calibri" pitchFamily="34" charset="0"/>
              </a:rPr>
              <a:t>.</a:t>
            </a:r>
          </a:p>
          <a:p>
            <a:pPr lvl="0"/>
            <a:r>
              <a:rPr lang="en-US" dirty="0" smtClean="0">
                <a:latin typeface="Calibri" pitchFamily="34" charset="0"/>
              </a:rPr>
              <a:t>The male wild boar has stocky body with relatively thin legs, a short neck, and a long snout. The upper tusks grow outward and backward and the lower ones grow upward and backward, forming a circle. Tusks will wear against each other and develop very sharp edges.</a:t>
            </a:r>
          </a:p>
          <a:p>
            <a:pPr lvl="0"/>
            <a:r>
              <a:rPr lang="en-US" dirty="0" smtClean="0">
                <a:latin typeface="Calibri" pitchFamily="34" charset="0"/>
              </a:rPr>
              <a:t>In Portugal, hunters congregate in various-sized groups called ‘</a:t>
            </a:r>
            <a:r>
              <a:rPr lang="en-US" dirty="0" err="1" smtClean="0">
                <a:latin typeface="Calibri" pitchFamily="34" charset="0"/>
              </a:rPr>
              <a:t>Montaria</a:t>
            </a:r>
            <a:r>
              <a:rPr lang="en-US" dirty="0" smtClean="0">
                <a:latin typeface="Calibri" pitchFamily="34" charset="0"/>
              </a:rPr>
              <a:t>' and hold hunting drives with beaters and dogs.</a:t>
            </a:r>
          </a:p>
          <a:p>
            <a:pPr lvl="0"/>
            <a:r>
              <a:rPr lang="en-US" dirty="0" smtClean="0">
                <a:latin typeface="Calibri" pitchFamily="34" charset="0"/>
              </a:rPr>
              <a:t>Wild boar hunting in Portugal may also be done from a blind. It is allowed for 10 nights per each lunar month - 8 nights before full moon, the night of the full moon and the following night only.</a:t>
            </a:r>
          </a:p>
          <a:p>
            <a:endParaRPr lang="en-US" dirty="0">
              <a:latin typeface="Calibri" pitchFamily="34" charset="0"/>
            </a:endParaRPr>
          </a:p>
        </p:txBody>
      </p:sp>
      <p:sp>
        <p:nvSpPr>
          <p:cNvPr id="2" name="Title 1"/>
          <p:cNvSpPr>
            <a:spLocks noGrp="1"/>
          </p:cNvSpPr>
          <p:nvPr>
            <p:ph type="title"/>
          </p:nvPr>
        </p:nvSpPr>
        <p:spPr>
          <a:xfrm>
            <a:off x="457200" y="274638"/>
            <a:ext cx="7467600" cy="563562"/>
          </a:xfrm>
        </p:spPr>
        <p:txBody>
          <a:bodyPr>
            <a:normAutofit fontScale="90000"/>
          </a:bodyPr>
          <a:lstStyle/>
          <a:p>
            <a:r>
              <a:rPr lang="en-US" sz="3600" dirty="0" smtClean="0"/>
              <a:t>The Boar</a:t>
            </a:r>
            <a:endParaRPr lang="en-US" sz="3600" dirty="0"/>
          </a:p>
        </p:txBody>
      </p:sp>
      <p:sp>
        <p:nvSpPr>
          <p:cNvPr id="4" name="Date Placeholder 3"/>
          <p:cNvSpPr>
            <a:spLocks noGrp="1"/>
          </p:cNvSpPr>
          <p:nvPr>
            <p:ph type="dt" sz="half" idx="10"/>
          </p:nvPr>
        </p:nvSpPr>
        <p:spPr/>
        <p:txBody>
          <a:bodyPr/>
          <a:lstStyle/>
          <a:p>
            <a:pPr>
              <a:defRPr/>
            </a:pPr>
            <a:fld id="{49258502-6455-456B-9750-91E9DE9AACF4}"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25</a:t>
            </a:fld>
            <a:endParaRPr lang="en-US"/>
          </a:p>
        </p:txBody>
      </p:sp>
    </p:spTree>
  </p:cSld>
  <p:clrMapOvr>
    <a:masterClrMapping/>
  </p:clrMapOvr>
  <p:transition>
    <p:wheel spokes="2"/>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ar 2.png"/>
          <p:cNvPicPr>
            <a:picLocks noChangeAspect="1"/>
          </p:cNvPicPr>
          <p:nvPr/>
        </p:nvPicPr>
        <p:blipFill>
          <a:blip r:embed="rId2" cstate="print"/>
          <a:stretch>
            <a:fillRect/>
          </a:stretch>
        </p:blipFill>
        <p:spPr>
          <a:xfrm>
            <a:off x="0" y="1752601"/>
            <a:ext cx="2743200" cy="3657600"/>
          </a:xfrm>
          <a:prstGeom prst="rect">
            <a:avLst/>
          </a:prstGeom>
        </p:spPr>
      </p:pic>
      <p:pic>
        <p:nvPicPr>
          <p:cNvPr id="5" name="Picture 4" descr="big pig.png"/>
          <p:cNvPicPr>
            <a:picLocks noChangeAspect="1"/>
          </p:cNvPicPr>
          <p:nvPr/>
        </p:nvPicPr>
        <p:blipFill>
          <a:blip r:embed="rId3" cstate="print"/>
          <a:stretch>
            <a:fillRect/>
          </a:stretch>
        </p:blipFill>
        <p:spPr>
          <a:xfrm>
            <a:off x="2590800" y="1066800"/>
            <a:ext cx="3860800" cy="2895600"/>
          </a:xfrm>
          <a:prstGeom prst="rect">
            <a:avLst/>
          </a:prstGeom>
        </p:spPr>
      </p:pic>
      <p:pic>
        <p:nvPicPr>
          <p:cNvPr id="6" name="Picture 5" descr="stag.png"/>
          <p:cNvPicPr>
            <a:picLocks noChangeAspect="1"/>
          </p:cNvPicPr>
          <p:nvPr/>
        </p:nvPicPr>
        <p:blipFill>
          <a:blip r:embed="rId4" cstate="print"/>
          <a:stretch>
            <a:fillRect/>
          </a:stretch>
        </p:blipFill>
        <p:spPr>
          <a:xfrm>
            <a:off x="5105400" y="3733800"/>
            <a:ext cx="3638549" cy="2512331"/>
          </a:xfrm>
          <a:prstGeom prst="rect">
            <a:avLst/>
          </a:prstGeom>
        </p:spPr>
      </p:pic>
      <p:sp>
        <p:nvSpPr>
          <p:cNvPr id="7" name="TextBox 6"/>
          <p:cNvSpPr txBox="1"/>
          <p:nvPr/>
        </p:nvSpPr>
        <p:spPr>
          <a:xfrm>
            <a:off x="685800" y="381000"/>
            <a:ext cx="7391400" cy="646331"/>
          </a:xfrm>
          <a:prstGeom prst="rect">
            <a:avLst/>
          </a:prstGeom>
          <a:noFill/>
        </p:spPr>
        <p:txBody>
          <a:bodyPr wrap="square" rtlCol="0">
            <a:spAutoFit/>
          </a:bodyPr>
          <a:lstStyle/>
          <a:p>
            <a:r>
              <a:rPr lang="en-US" sz="3600" dirty="0" smtClean="0"/>
              <a:t>What if this is waiting for you?</a:t>
            </a:r>
            <a:endParaRPr lang="en-US" sz="3600" dirty="0"/>
          </a:p>
        </p:txBody>
      </p:sp>
      <p:sp>
        <p:nvSpPr>
          <p:cNvPr id="8" name="Date Placeholder 7"/>
          <p:cNvSpPr>
            <a:spLocks noGrp="1"/>
          </p:cNvSpPr>
          <p:nvPr>
            <p:ph type="dt" sz="half" idx="10"/>
          </p:nvPr>
        </p:nvSpPr>
        <p:spPr/>
        <p:txBody>
          <a:bodyPr/>
          <a:lstStyle/>
          <a:p>
            <a:pPr>
              <a:defRPr/>
            </a:pPr>
            <a:fld id="{BCC9707F-8337-4440-AD2B-FC8B9618D4BB}" type="datetime1">
              <a:rPr lang="en-US" smtClean="0"/>
              <a:t>12/7/2019</a:t>
            </a:fld>
            <a:endParaRPr lang="en-US"/>
          </a:p>
        </p:txBody>
      </p:sp>
      <p:sp>
        <p:nvSpPr>
          <p:cNvPr id="9" name="Slide Number Placeholder 8"/>
          <p:cNvSpPr>
            <a:spLocks noGrp="1"/>
          </p:cNvSpPr>
          <p:nvPr>
            <p:ph type="sldNum" sz="quarter" idx="12"/>
          </p:nvPr>
        </p:nvSpPr>
        <p:spPr/>
        <p:txBody>
          <a:bodyPr/>
          <a:lstStyle/>
          <a:p>
            <a:pPr>
              <a:defRPr/>
            </a:pPr>
            <a:fld id="{F96E434D-BD8C-481D-8863-CD120BE6DC2D}" type="slidenum">
              <a:rPr lang="en-US" smtClean="0"/>
              <a:pPr>
                <a:defRPr/>
              </a:pPr>
              <a:t>26</a:t>
            </a:fld>
            <a:endParaRPr lang="en-US"/>
          </a:p>
        </p:txBody>
      </p:sp>
    </p:spTree>
  </p:cSld>
  <p:clrMapOvr>
    <a:masterClrMapping/>
  </p:clrMapOvr>
  <p:transition>
    <p:wheel spokes="2"/>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descr="waiting.bmp"/>
          <p:cNvPicPr>
            <a:picLocks noChangeAspect="1"/>
          </p:cNvPicPr>
          <p:nvPr/>
        </p:nvPicPr>
        <p:blipFill>
          <a:blip r:embed="rId2" cstate="print"/>
          <a:stretch>
            <a:fillRect/>
          </a:stretch>
        </p:blipFill>
        <p:spPr>
          <a:xfrm>
            <a:off x="533400" y="3657600"/>
            <a:ext cx="3622724" cy="2720816"/>
          </a:xfrm>
          <a:prstGeom prst="rect">
            <a:avLst/>
          </a:prstGeom>
        </p:spPr>
      </p:pic>
      <p:pic>
        <p:nvPicPr>
          <p:cNvPr id="2" name="Picture 1" descr="training shot.bmp"/>
          <p:cNvPicPr>
            <a:picLocks noChangeAspect="1"/>
          </p:cNvPicPr>
          <p:nvPr/>
        </p:nvPicPr>
        <p:blipFill>
          <a:blip r:embed="rId3" cstate="print"/>
          <a:stretch>
            <a:fillRect/>
          </a:stretch>
        </p:blipFill>
        <p:spPr>
          <a:xfrm>
            <a:off x="1066800" y="1066800"/>
            <a:ext cx="4762500" cy="2886075"/>
          </a:xfrm>
          <a:prstGeom prst="rect">
            <a:avLst/>
          </a:prstGeom>
        </p:spPr>
      </p:pic>
      <p:pic>
        <p:nvPicPr>
          <p:cNvPr id="4" name="Picture 3" descr="gotcha.bmp"/>
          <p:cNvPicPr>
            <a:picLocks noChangeAspect="1"/>
          </p:cNvPicPr>
          <p:nvPr/>
        </p:nvPicPr>
        <p:blipFill>
          <a:blip r:embed="rId4" cstate="print"/>
          <a:stretch>
            <a:fillRect/>
          </a:stretch>
        </p:blipFill>
        <p:spPr>
          <a:xfrm>
            <a:off x="5715000" y="2895600"/>
            <a:ext cx="2438400" cy="3251200"/>
          </a:xfrm>
          <a:prstGeom prst="rect">
            <a:avLst/>
          </a:prstGeom>
        </p:spPr>
      </p:pic>
      <p:sp>
        <p:nvSpPr>
          <p:cNvPr id="5" name="Rectangle 4"/>
          <p:cNvSpPr/>
          <p:nvPr/>
        </p:nvSpPr>
        <p:spPr>
          <a:xfrm>
            <a:off x="685800" y="304800"/>
            <a:ext cx="7086600" cy="646331"/>
          </a:xfrm>
          <a:prstGeom prst="rect">
            <a:avLst/>
          </a:prstGeom>
        </p:spPr>
        <p:txBody>
          <a:bodyPr wrap="square">
            <a:spAutoFit/>
          </a:bodyPr>
          <a:lstStyle/>
          <a:p>
            <a:r>
              <a:rPr lang="en-US" sz="3600" b="1" dirty="0" smtClean="0"/>
              <a:t>Courage, Speed, Substance, </a:t>
            </a:r>
            <a:endParaRPr lang="en-US" sz="3600" b="1" dirty="0"/>
          </a:p>
        </p:txBody>
      </p:sp>
      <p:sp>
        <p:nvSpPr>
          <p:cNvPr id="6" name="Date Placeholder 5"/>
          <p:cNvSpPr>
            <a:spLocks noGrp="1"/>
          </p:cNvSpPr>
          <p:nvPr>
            <p:ph type="dt" sz="half" idx="10"/>
          </p:nvPr>
        </p:nvSpPr>
        <p:spPr/>
        <p:txBody>
          <a:bodyPr/>
          <a:lstStyle/>
          <a:p>
            <a:pPr>
              <a:defRPr/>
            </a:pPr>
            <a:fld id="{32DDEA93-5F02-4A44-AFDB-051126C6210D}"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F96E434D-BD8C-481D-8863-CD120BE6DC2D}" type="slidenum">
              <a:rPr lang="en-US" smtClean="0"/>
              <a:pPr>
                <a:defRPr/>
              </a:pPr>
              <a:t>27</a:t>
            </a:fld>
            <a:endParaRPr lang="en-US"/>
          </a:p>
        </p:txBody>
      </p:sp>
    </p:spTree>
  </p:cSld>
  <p:clrMapOvr>
    <a:masterClrMapping/>
  </p:clrMapOvr>
  <p:transition>
    <p:wheel spokes="2"/>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historic tapastry.bmp"/>
          <p:cNvPicPr>
            <a:picLocks noChangeAspect="1"/>
          </p:cNvPicPr>
          <p:nvPr/>
        </p:nvPicPr>
        <p:blipFill>
          <a:blip r:embed="rId2" cstate="print"/>
          <a:stretch>
            <a:fillRect/>
          </a:stretch>
        </p:blipFill>
        <p:spPr>
          <a:xfrm>
            <a:off x="533400" y="228600"/>
            <a:ext cx="4762500" cy="4429125"/>
          </a:xfrm>
          <a:prstGeom prst="rect">
            <a:avLst/>
          </a:prstGeom>
        </p:spPr>
      </p:pic>
      <p:pic>
        <p:nvPicPr>
          <p:cNvPr id="3" name="Picture 2" descr="b and w big wire.bmp"/>
          <p:cNvPicPr>
            <a:picLocks noChangeAspect="1"/>
          </p:cNvPicPr>
          <p:nvPr/>
        </p:nvPicPr>
        <p:blipFill>
          <a:blip r:embed="rId3" cstate="print"/>
          <a:stretch>
            <a:fillRect/>
          </a:stretch>
        </p:blipFill>
        <p:spPr>
          <a:xfrm>
            <a:off x="4419600" y="3048000"/>
            <a:ext cx="4170968" cy="3124200"/>
          </a:xfrm>
          <a:prstGeom prst="rect">
            <a:avLst/>
          </a:prstGeom>
        </p:spPr>
      </p:pic>
      <p:sp>
        <p:nvSpPr>
          <p:cNvPr id="4" name="Date Placeholder 3"/>
          <p:cNvSpPr>
            <a:spLocks noGrp="1"/>
          </p:cNvSpPr>
          <p:nvPr>
            <p:ph type="dt" sz="half" idx="10"/>
          </p:nvPr>
        </p:nvSpPr>
        <p:spPr/>
        <p:txBody>
          <a:bodyPr/>
          <a:lstStyle/>
          <a:p>
            <a:pPr>
              <a:defRPr/>
            </a:pPr>
            <a:fld id="{0FD5A171-08AC-40B1-AAEA-3DC85315F074}"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F96E434D-BD8C-481D-8863-CD120BE6DC2D}" type="slidenum">
              <a:rPr lang="en-US" smtClean="0"/>
              <a:pPr>
                <a:defRPr/>
              </a:pPr>
              <a:t>28</a:t>
            </a:fld>
            <a:endParaRPr lang="en-US"/>
          </a:p>
        </p:txBody>
      </p:sp>
    </p:spTree>
  </p:cSld>
  <p:clrMapOvr>
    <a:masterClrMapping/>
  </p:clrMapOvr>
  <p:transition>
    <p:wheel spokes="2"/>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56A0D73-D4F0-4C1E-9AC3-8E5CE020590E}" type="datetime1">
              <a:rPr lang="en-US" smtClean="0"/>
              <a:t>12/7/2019</a:t>
            </a:fld>
            <a:endParaRPr lang="en-US"/>
          </a:p>
        </p:txBody>
      </p:sp>
      <p:sp>
        <p:nvSpPr>
          <p:cNvPr id="3" name="TextBox 2"/>
          <p:cNvSpPr txBox="1"/>
          <p:nvPr/>
        </p:nvSpPr>
        <p:spPr>
          <a:xfrm>
            <a:off x="533400" y="609600"/>
            <a:ext cx="7696200" cy="5632311"/>
          </a:xfrm>
          <a:prstGeom prst="rect">
            <a:avLst/>
          </a:prstGeom>
          <a:noFill/>
        </p:spPr>
        <p:txBody>
          <a:bodyPr wrap="square" rtlCol="0">
            <a:spAutoFit/>
          </a:bodyPr>
          <a:lstStyle/>
          <a:p>
            <a:r>
              <a:rPr lang="en-US" dirty="0" smtClean="0"/>
              <a:t>So now that you know that the </a:t>
            </a:r>
            <a:r>
              <a:rPr lang="en-US" b="1" dirty="0" err="1" smtClean="0"/>
              <a:t>Pequeno</a:t>
            </a:r>
            <a:r>
              <a:rPr lang="en-US" dirty="0" smtClean="0"/>
              <a:t> – needs to push through brush and bring back a rabbit for the family meal – you are better able to know what are the ‘functional priorities”</a:t>
            </a:r>
          </a:p>
          <a:p>
            <a:endParaRPr lang="en-US" dirty="0" smtClean="0"/>
          </a:p>
          <a:p>
            <a:pPr>
              <a:buFontTx/>
              <a:buChar char="-"/>
            </a:pPr>
            <a:r>
              <a:rPr lang="en-US" dirty="0" smtClean="0"/>
              <a:t>Substance in a small package, Sturdy, Height at withers equally divided between depth of chest and length of leg.  Longer than tall.  Alert, attentive, with highly mobile ears.</a:t>
            </a:r>
          </a:p>
          <a:p>
            <a:pPr>
              <a:buFontTx/>
              <a:buChar char="-"/>
            </a:pPr>
            <a:endParaRPr lang="en-US" dirty="0" smtClean="0"/>
          </a:p>
          <a:p>
            <a:pPr>
              <a:buFontTx/>
              <a:buChar char="-"/>
            </a:pPr>
            <a:r>
              <a:rPr lang="en-US" b="1" dirty="0" err="1" smtClean="0"/>
              <a:t>Podengo</a:t>
            </a:r>
            <a:r>
              <a:rPr lang="en-US" b="1" dirty="0" smtClean="0"/>
              <a:t>(</a:t>
            </a:r>
            <a:r>
              <a:rPr lang="en-US" b="1" dirty="0" err="1" smtClean="0"/>
              <a:t>Medio</a:t>
            </a:r>
            <a:r>
              <a:rPr lang="en-US" b="1" dirty="0" smtClean="0"/>
              <a:t>/Grande)  </a:t>
            </a:r>
            <a:r>
              <a:rPr lang="en-US" dirty="0" smtClean="0"/>
              <a:t>More square – open field runners, agile, alert. Stamina and strength for running down Rabbit, and add substance in the largest sizes for Stag and Boar.</a:t>
            </a:r>
          </a:p>
          <a:p>
            <a:endParaRPr lang="en-US" dirty="0"/>
          </a:p>
        </p:txBody>
      </p:sp>
      <p:sp>
        <p:nvSpPr>
          <p:cNvPr id="4" name="Slide Number Placeholder 3"/>
          <p:cNvSpPr>
            <a:spLocks noGrp="1"/>
          </p:cNvSpPr>
          <p:nvPr>
            <p:ph type="sldNum" sz="quarter" idx="12"/>
          </p:nvPr>
        </p:nvSpPr>
        <p:spPr/>
        <p:txBody>
          <a:bodyPr/>
          <a:lstStyle/>
          <a:p>
            <a:pPr>
              <a:defRPr/>
            </a:pPr>
            <a:fld id="{F96E434D-BD8C-481D-8863-CD120BE6DC2D}" type="slidenum">
              <a:rPr lang="en-US" smtClean="0"/>
              <a:pPr>
                <a:defRPr/>
              </a:pPr>
              <a:t>29</a:t>
            </a:fld>
            <a:endParaRPr lang="en-US"/>
          </a:p>
        </p:txBody>
      </p:sp>
    </p:spTree>
  </p:cSld>
  <p:clrMapOvr>
    <a:masterClrMapping/>
  </p:clrMapOvr>
  <p:transition>
    <p:wheel spokes="2"/>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mitive breeds.bmp"/>
          <p:cNvPicPr>
            <a:picLocks noChangeAspect="1"/>
          </p:cNvPicPr>
          <p:nvPr/>
        </p:nvPicPr>
        <p:blipFill>
          <a:blip r:embed="rId2" cstate="print"/>
          <a:stretch>
            <a:fillRect/>
          </a:stretch>
        </p:blipFill>
        <p:spPr>
          <a:xfrm>
            <a:off x="609601" y="476423"/>
            <a:ext cx="7643812" cy="5695777"/>
          </a:xfrm>
          <a:prstGeom prst="rect">
            <a:avLst/>
          </a:prstGeom>
        </p:spPr>
      </p:pic>
      <p:sp>
        <p:nvSpPr>
          <p:cNvPr id="4" name="Date Placeholder 3"/>
          <p:cNvSpPr>
            <a:spLocks noGrp="1"/>
          </p:cNvSpPr>
          <p:nvPr>
            <p:ph type="dt" sz="half" idx="10"/>
          </p:nvPr>
        </p:nvSpPr>
        <p:spPr/>
        <p:txBody>
          <a:bodyPr/>
          <a:lstStyle/>
          <a:p>
            <a:pPr>
              <a:defRPr/>
            </a:pPr>
            <a:fld id="{5A9CB993-D176-4986-B42B-E2ED8FE8481F}"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3</a:t>
            </a:fld>
            <a:endParaRPr lang="en-US"/>
          </a:p>
        </p:txBody>
      </p:sp>
    </p:spTree>
  </p:cSld>
  <p:clrMapOvr>
    <a:masterClrMapping/>
  </p:clrMapOvr>
  <p:transition>
    <p:wheel spokes="2"/>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Podengo</a:t>
            </a:r>
            <a:r>
              <a:rPr lang="en-US" dirty="0" smtClean="0"/>
              <a:t> </a:t>
            </a:r>
            <a:r>
              <a:rPr lang="en-US" dirty="0" err="1" smtClean="0"/>
              <a:t>Medio</a:t>
            </a:r>
            <a:r>
              <a:rPr lang="en-US" dirty="0" smtClean="0"/>
              <a:t> and Grande</a:t>
            </a:r>
            <a:endParaRPr lang="en-US" dirty="0"/>
          </a:p>
        </p:txBody>
      </p:sp>
      <p:sp>
        <p:nvSpPr>
          <p:cNvPr id="3" name="Text Placeholder 2"/>
          <p:cNvSpPr>
            <a:spLocks noGrp="1"/>
          </p:cNvSpPr>
          <p:nvPr>
            <p:ph type="body" idx="1"/>
          </p:nvPr>
        </p:nvSpPr>
        <p:spPr/>
        <p:txBody>
          <a:bodyPr/>
          <a:lstStyle/>
          <a:p>
            <a:r>
              <a:rPr lang="en-US" dirty="0" smtClean="0"/>
              <a:t>The Standard in pictures </a:t>
            </a:r>
            <a:r>
              <a:rPr lang="en-US" smtClean="0"/>
              <a:t>and words: </a:t>
            </a:r>
            <a:endParaRPr lang="en-US"/>
          </a:p>
        </p:txBody>
      </p:sp>
      <p:sp>
        <p:nvSpPr>
          <p:cNvPr id="4" name="Date Placeholder 3"/>
          <p:cNvSpPr>
            <a:spLocks noGrp="1"/>
          </p:cNvSpPr>
          <p:nvPr>
            <p:ph type="dt" sz="half" idx="10"/>
          </p:nvPr>
        </p:nvSpPr>
        <p:spPr/>
        <p:txBody>
          <a:bodyPr/>
          <a:lstStyle/>
          <a:p>
            <a:pPr>
              <a:defRPr/>
            </a:pPr>
            <a:fld id="{BE26E567-35CB-4A4F-870A-1F83369A6AC7}"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E52B9657-55B2-4D98-BF87-22D170255926}" type="slidenum">
              <a:rPr lang="en-US" smtClean="0"/>
              <a:pPr>
                <a:defRPr/>
              </a:pPr>
              <a:t>30</a:t>
            </a:fld>
            <a:endParaRPr lang="en-US"/>
          </a:p>
        </p:txBody>
      </p:sp>
    </p:spTree>
  </p:cSld>
  <p:clrMapOvr>
    <a:masterClrMapping/>
  </p:clrMapOvr>
  <p:transition>
    <p:wheel spokes="2"/>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pPr marL="54864" algn="ctr" eaLnBrk="1" fontAlgn="auto" hangingPunct="1">
              <a:spcAft>
                <a:spcPts val="0"/>
              </a:spcAft>
              <a:defRPr/>
            </a:pPr>
            <a:r>
              <a:rPr sz="2700" dirty="0">
                <a:solidFill>
                  <a:schemeClr val="tx2">
                    <a:tint val="100000"/>
                    <a:shade val="90000"/>
                    <a:satMod val="250000"/>
                    <a:alpha val="100000"/>
                  </a:schemeClr>
                </a:solidFill>
              </a:rPr>
              <a:t>The American Portuguese </a:t>
            </a:r>
            <a:r>
              <a:rPr sz="2700" dirty="0" err="1">
                <a:solidFill>
                  <a:schemeClr val="tx2">
                    <a:tint val="100000"/>
                    <a:shade val="90000"/>
                    <a:satMod val="250000"/>
                    <a:alpha val="100000"/>
                  </a:schemeClr>
                </a:solidFill>
              </a:rPr>
              <a:t>Podengo</a:t>
            </a:r>
            <a:r>
              <a:rPr sz="2700" dirty="0">
                <a:solidFill>
                  <a:schemeClr val="tx2">
                    <a:tint val="100000"/>
                    <a:shade val="90000"/>
                    <a:satMod val="250000"/>
                    <a:alpha val="100000"/>
                  </a:schemeClr>
                </a:solidFill>
              </a:rPr>
              <a:t> </a:t>
            </a:r>
            <a:r>
              <a:rPr sz="2700" dirty="0" smtClean="0">
                <a:solidFill>
                  <a:schemeClr val="tx2">
                    <a:tint val="100000"/>
                    <a:shade val="90000"/>
                    <a:satMod val="250000"/>
                    <a:alpha val="100000"/>
                  </a:schemeClr>
                </a:solidFill>
              </a:rPr>
              <a:t>Medio Grande</a:t>
            </a:r>
            <a:r>
              <a:rPr lang="en-US" sz="2700" dirty="0" smtClean="0">
                <a:solidFill>
                  <a:schemeClr val="tx2">
                    <a:tint val="100000"/>
                    <a:shade val="90000"/>
                    <a:satMod val="250000"/>
                    <a:alpha val="100000"/>
                  </a:schemeClr>
                </a:solidFill>
              </a:rPr>
              <a:t> </a:t>
            </a:r>
            <a:r>
              <a:rPr lang="en-US" dirty="0" smtClean="0">
                <a:solidFill>
                  <a:schemeClr val="tx2">
                    <a:tint val="100000"/>
                    <a:shade val="90000"/>
                    <a:satMod val="250000"/>
                    <a:alpha val="100000"/>
                  </a:schemeClr>
                </a:solidFill>
              </a:rPr>
              <a:t>AKA</a:t>
            </a:r>
            <a:br>
              <a:rPr lang="en-US" dirty="0" smtClean="0">
                <a:solidFill>
                  <a:schemeClr val="tx2">
                    <a:tint val="100000"/>
                    <a:shade val="90000"/>
                    <a:satMod val="250000"/>
                    <a:alpha val="100000"/>
                  </a:schemeClr>
                </a:solidFill>
              </a:rPr>
            </a:br>
            <a:r>
              <a:rPr lang="en-US" dirty="0" smtClean="0">
                <a:solidFill>
                  <a:schemeClr val="tx2">
                    <a:tint val="100000"/>
                    <a:shade val="90000"/>
                    <a:satMod val="250000"/>
                    <a:alpha val="100000"/>
                  </a:schemeClr>
                </a:solidFill>
              </a:rPr>
              <a:t>PODENGO</a:t>
            </a:r>
            <a:endParaRPr dirty="0">
              <a:solidFill>
                <a:schemeClr val="tx2">
                  <a:tint val="100000"/>
                  <a:shade val="90000"/>
                  <a:satMod val="250000"/>
                  <a:alpha val="100000"/>
                </a:schemeClr>
              </a:solidFill>
            </a:endParaRPr>
          </a:p>
        </p:txBody>
      </p:sp>
      <p:sp>
        <p:nvSpPr>
          <p:cNvPr id="9219" name="Rectangle 3"/>
          <p:cNvSpPr>
            <a:spLocks noGrp="1" noChangeArrowheads="1"/>
          </p:cNvSpPr>
          <p:nvPr>
            <p:ph type="body" sz="half" idx="1"/>
          </p:nvPr>
        </p:nvSpPr>
        <p:spPr>
          <a:xfrm>
            <a:off x="1182688" y="2017713"/>
            <a:ext cx="3810000" cy="4383087"/>
          </a:xfrm>
        </p:spPr>
        <p:txBody>
          <a:bodyPr>
            <a:normAutofit lnSpcReduction="10000"/>
          </a:bodyPr>
          <a:lstStyle/>
          <a:p>
            <a:pPr eaLnBrk="1" hangingPunct="1"/>
            <a:r>
              <a:rPr lang="en-US" dirty="0" smtClean="0"/>
              <a:t>Origin: Portugal</a:t>
            </a:r>
          </a:p>
          <a:p>
            <a:pPr lvl="1" eaLnBrk="1" hangingPunct="1"/>
            <a:r>
              <a:rPr lang="en-US" sz="2000" dirty="0" smtClean="0"/>
              <a:t>Portuguese National Breed</a:t>
            </a:r>
          </a:p>
          <a:p>
            <a:pPr eaLnBrk="1" hangingPunct="1"/>
            <a:r>
              <a:rPr lang="en-US" dirty="0" smtClean="0">
                <a:cs typeface="Times New Roman" pitchFamily="18" charset="0"/>
              </a:rPr>
              <a:t>Utilization:</a:t>
            </a:r>
          </a:p>
          <a:p>
            <a:pPr lvl="1" eaLnBrk="1" hangingPunct="1"/>
            <a:r>
              <a:rPr lang="en-US" sz="2000" dirty="0" smtClean="0">
                <a:cs typeface="Times New Roman" pitchFamily="18" charset="0"/>
              </a:rPr>
              <a:t>Rabbit and large game hunting, watch dog &amp; companion</a:t>
            </a:r>
            <a:r>
              <a:rPr lang="en-US" sz="2000" dirty="0" smtClean="0"/>
              <a:t>  </a:t>
            </a:r>
          </a:p>
          <a:p>
            <a:pPr eaLnBrk="1" hangingPunct="1"/>
            <a:r>
              <a:rPr lang="en-US" dirty="0" smtClean="0"/>
              <a:t>Classification: </a:t>
            </a:r>
          </a:p>
          <a:p>
            <a:pPr lvl="1" eaLnBrk="1" hangingPunct="1"/>
            <a:r>
              <a:rPr lang="en-US" sz="2000" dirty="0" smtClean="0"/>
              <a:t>Current AKC – MISC</a:t>
            </a:r>
          </a:p>
          <a:p>
            <a:pPr lvl="1" eaLnBrk="1" hangingPunct="1"/>
            <a:r>
              <a:rPr lang="en-US" sz="2000" dirty="0" smtClean="0"/>
              <a:t>Proposed AKC: Hound</a:t>
            </a:r>
          </a:p>
          <a:p>
            <a:pPr lvl="1" eaLnBrk="1" hangingPunct="1"/>
            <a:r>
              <a:rPr lang="en-US" sz="2000" dirty="0" smtClean="0"/>
              <a:t>FCI Group 5 </a:t>
            </a:r>
          </a:p>
          <a:p>
            <a:pPr lvl="1" eaLnBrk="1" hangingPunct="1"/>
            <a:r>
              <a:rPr lang="en-US" sz="2000" dirty="0" smtClean="0"/>
              <a:t>KC: Hound</a:t>
            </a:r>
          </a:p>
        </p:txBody>
      </p:sp>
      <p:pic>
        <p:nvPicPr>
          <p:cNvPr id="9220" name="Picture 1031" descr="wire podengo medio wirehaired portuguese.jpeg"/>
          <p:cNvPicPr>
            <a:picLocks noChangeAspect="1" noChangeArrowheads="1"/>
          </p:cNvPicPr>
          <p:nvPr/>
        </p:nvPicPr>
        <p:blipFill>
          <a:blip r:embed="rId3" cstate="print"/>
          <a:srcRect/>
          <a:stretch>
            <a:fillRect/>
          </a:stretch>
        </p:blipFill>
        <p:spPr bwMode="auto">
          <a:xfrm>
            <a:off x="5181600" y="2438400"/>
            <a:ext cx="3306763" cy="318135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F27CB413-CA52-4BA5-A0B1-C86B4941CC56}"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3D378207-6E68-4821-8F77-ED66DA08DD53}" type="slidenum">
              <a:rPr lang="en-US" smtClean="0"/>
              <a:pPr>
                <a:defRPr/>
              </a:pPr>
              <a:t>31</a:t>
            </a:fld>
            <a:endParaRPr lang="en-US"/>
          </a:p>
        </p:txBody>
      </p:sp>
    </p:spTree>
  </p:cSld>
  <p:clrMapOvr>
    <a:masterClrMapping/>
  </p:clrMapOvr>
  <p:transition advTm="10000">
    <p:wheel spokes="2"/>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04800" y="228600"/>
            <a:ext cx="7793038" cy="1143000"/>
          </a:xfrm>
        </p:spPr>
        <p:txBody>
          <a:bodyPr>
            <a:normAutofit/>
          </a:bodyPr>
          <a:lstStyle/>
          <a:p>
            <a:pPr marL="54864" eaLnBrk="1" fontAlgn="auto" hangingPunct="1">
              <a:spcAft>
                <a:spcPts val="0"/>
              </a:spcAft>
              <a:defRPr/>
            </a:pPr>
            <a:r>
              <a:rPr dirty="0" smtClean="0">
                <a:solidFill>
                  <a:schemeClr val="tx2">
                    <a:tint val="100000"/>
                    <a:shade val="90000"/>
                    <a:satMod val="250000"/>
                    <a:alpha val="100000"/>
                  </a:schemeClr>
                </a:solidFill>
              </a:rPr>
              <a:t>              Brief </a:t>
            </a:r>
            <a:r>
              <a:rPr dirty="0">
                <a:solidFill>
                  <a:schemeClr val="tx2">
                    <a:tint val="100000"/>
                    <a:shade val="90000"/>
                    <a:satMod val="250000"/>
                    <a:alpha val="100000"/>
                  </a:schemeClr>
                </a:solidFill>
              </a:rPr>
              <a:t>History</a:t>
            </a:r>
          </a:p>
        </p:txBody>
      </p:sp>
      <p:sp>
        <p:nvSpPr>
          <p:cNvPr id="10243" name="Rectangle 3"/>
          <p:cNvSpPr>
            <a:spLocks noGrp="1" noChangeArrowheads="1"/>
          </p:cNvSpPr>
          <p:nvPr>
            <p:ph type="body" sz="half" idx="1"/>
          </p:nvPr>
        </p:nvSpPr>
        <p:spPr>
          <a:xfrm>
            <a:off x="304800" y="1219200"/>
            <a:ext cx="3810000" cy="5334000"/>
          </a:xfrm>
        </p:spPr>
        <p:txBody>
          <a:bodyPr>
            <a:normAutofit fontScale="92500" lnSpcReduction="10000"/>
          </a:bodyPr>
          <a:lstStyle/>
          <a:p>
            <a:pPr marL="548640" indent="-411480" eaLnBrk="1" fontAlgn="auto" hangingPunct="1">
              <a:lnSpc>
                <a:spcPct val="90000"/>
              </a:lnSpc>
              <a:spcAft>
                <a:spcPts val="0"/>
              </a:spcAft>
              <a:buClr>
                <a:schemeClr val="tx1">
                  <a:shade val="95000"/>
                </a:schemeClr>
              </a:buClr>
              <a:buFont typeface="Wingdings 2"/>
              <a:buChar char=""/>
              <a:defRPr/>
            </a:pPr>
            <a:r>
              <a:rPr lang="en-US" sz="2000" dirty="0" smtClean="0">
                <a:cs typeface="Times New Roman" pitchFamily="18" charset="0"/>
              </a:rPr>
              <a:t>Primitive type dog</a:t>
            </a:r>
          </a:p>
          <a:p>
            <a:pPr marL="548640" indent="-411480" eaLnBrk="1" fontAlgn="auto" hangingPunct="1">
              <a:lnSpc>
                <a:spcPct val="90000"/>
              </a:lnSpc>
              <a:spcAft>
                <a:spcPts val="0"/>
              </a:spcAft>
              <a:buClr>
                <a:schemeClr val="tx1">
                  <a:shade val="95000"/>
                </a:schemeClr>
              </a:buClr>
              <a:buFont typeface="Wingdings 2"/>
              <a:buChar char=""/>
              <a:defRPr/>
            </a:pPr>
            <a:endParaRPr lang="en-US" sz="2000" dirty="0" smtClean="0">
              <a:cs typeface="Times New Roman" pitchFamily="18" charset="0"/>
            </a:endParaRPr>
          </a:p>
          <a:p>
            <a:pPr marL="548640" indent="-411480" eaLnBrk="1" fontAlgn="auto" hangingPunct="1">
              <a:lnSpc>
                <a:spcPct val="90000"/>
              </a:lnSpc>
              <a:spcAft>
                <a:spcPts val="0"/>
              </a:spcAft>
              <a:buClr>
                <a:schemeClr val="tx1">
                  <a:shade val="95000"/>
                </a:schemeClr>
              </a:buClr>
              <a:buFont typeface="Wingdings 2"/>
              <a:buChar char=""/>
              <a:defRPr/>
            </a:pPr>
            <a:r>
              <a:rPr lang="en-US" sz="2000" dirty="0" smtClean="0">
                <a:cs typeface="Times New Roman" pitchFamily="18" charset="0"/>
              </a:rPr>
              <a:t>Probable origin lies in the ancient dogs brought by the Phoenicians &amp; Romans to the Iberian Peninsula in antiquity.</a:t>
            </a:r>
          </a:p>
          <a:p>
            <a:pPr marL="548640" indent="-411480" eaLnBrk="1" fontAlgn="auto" hangingPunct="1">
              <a:lnSpc>
                <a:spcPct val="90000"/>
              </a:lnSpc>
              <a:spcAft>
                <a:spcPts val="0"/>
              </a:spcAft>
              <a:buClr>
                <a:schemeClr val="tx1">
                  <a:shade val="95000"/>
                </a:schemeClr>
              </a:buClr>
              <a:buFont typeface="Wingdings 2"/>
              <a:buChar char=""/>
              <a:defRPr/>
            </a:pPr>
            <a:endParaRPr lang="en-US" sz="2000" dirty="0" smtClean="0">
              <a:cs typeface="Times New Roman" pitchFamily="18" charset="0"/>
            </a:endParaRPr>
          </a:p>
          <a:p>
            <a:pPr marL="548640" indent="-411480" eaLnBrk="1" fontAlgn="auto" hangingPunct="1">
              <a:lnSpc>
                <a:spcPct val="90000"/>
              </a:lnSpc>
              <a:spcAft>
                <a:spcPts val="0"/>
              </a:spcAft>
              <a:buClr>
                <a:schemeClr val="tx1">
                  <a:shade val="95000"/>
                </a:schemeClr>
              </a:buClr>
              <a:buFont typeface="Wingdings 2"/>
              <a:buChar char=""/>
              <a:defRPr/>
            </a:pPr>
            <a:r>
              <a:rPr lang="en-US" sz="2000" dirty="0" smtClean="0">
                <a:cs typeface="Times New Roman" pitchFamily="18" charset="0"/>
              </a:rPr>
              <a:t>Adapted to the Portuguese territory &amp; climate, </a:t>
            </a:r>
          </a:p>
          <a:p>
            <a:pPr marL="548640" indent="-411480" eaLnBrk="1" fontAlgn="auto" hangingPunct="1">
              <a:lnSpc>
                <a:spcPct val="90000"/>
              </a:lnSpc>
              <a:spcAft>
                <a:spcPts val="0"/>
              </a:spcAft>
              <a:buClr>
                <a:schemeClr val="tx1">
                  <a:shade val="95000"/>
                </a:schemeClr>
              </a:buClr>
              <a:buFont typeface="Wingdings 2" pitchFamily="18" charset="2"/>
              <a:buNone/>
              <a:defRPr/>
            </a:pPr>
            <a:endParaRPr lang="en-US" sz="2000" dirty="0" smtClean="0">
              <a:cs typeface="Times New Roman" pitchFamily="18" charset="0"/>
            </a:endParaRPr>
          </a:p>
          <a:p>
            <a:pPr marL="548640" indent="-411480" eaLnBrk="1" fontAlgn="auto" hangingPunct="1">
              <a:lnSpc>
                <a:spcPct val="90000"/>
              </a:lnSpc>
              <a:spcAft>
                <a:spcPts val="0"/>
              </a:spcAft>
              <a:buClr>
                <a:schemeClr val="tx1">
                  <a:shade val="95000"/>
                </a:schemeClr>
              </a:buClr>
              <a:buFont typeface="Wingdings 2"/>
              <a:buChar char=""/>
              <a:defRPr/>
            </a:pPr>
            <a:r>
              <a:rPr lang="en-US" sz="2000" dirty="0" smtClean="0">
                <a:cs typeface="Times New Roman" pitchFamily="18" charset="0"/>
              </a:rPr>
              <a:t>From the 15th century on, the </a:t>
            </a:r>
            <a:r>
              <a:rPr lang="en-US" sz="2000" dirty="0" err="1" smtClean="0">
                <a:cs typeface="Times New Roman" pitchFamily="18" charset="0"/>
              </a:rPr>
              <a:t>Medio</a:t>
            </a:r>
            <a:r>
              <a:rPr lang="en-US" sz="2000" dirty="0" smtClean="0">
                <a:cs typeface="Times New Roman" pitchFamily="18" charset="0"/>
              </a:rPr>
              <a:t> and Grande were used as hunters for rabbit and large game.</a:t>
            </a:r>
          </a:p>
          <a:p>
            <a:pPr marL="548640" indent="-411480" eaLnBrk="1" fontAlgn="auto" hangingPunct="1">
              <a:lnSpc>
                <a:spcPct val="90000"/>
              </a:lnSpc>
              <a:spcAft>
                <a:spcPts val="0"/>
              </a:spcAft>
              <a:buClr>
                <a:schemeClr val="tx1">
                  <a:shade val="95000"/>
                </a:schemeClr>
              </a:buClr>
              <a:buFont typeface="Wingdings 2"/>
              <a:buChar char=""/>
              <a:defRPr/>
            </a:pPr>
            <a:endParaRPr lang="en-US" sz="2000" dirty="0" smtClean="0">
              <a:cs typeface="Times New Roman" pitchFamily="18" charset="0"/>
            </a:endParaRPr>
          </a:p>
          <a:p>
            <a:pPr marL="548640" indent="-411480" eaLnBrk="1" fontAlgn="auto" hangingPunct="1">
              <a:lnSpc>
                <a:spcPct val="90000"/>
              </a:lnSpc>
              <a:spcAft>
                <a:spcPts val="0"/>
              </a:spcAft>
              <a:buClr>
                <a:schemeClr val="tx1">
                  <a:shade val="95000"/>
                </a:schemeClr>
              </a:buClr>
              <a:buFont typeface="Wingdings 2"/>
              <a:buChar char=""/>
              <a:defRPr/>
            </a:pPr>
            <a:r>
              <a:rPr lang="en-US" sz="2000" dirty="0" smtClean="0">
                <a:cs typeface="Times New Roman" pitchFamily="18" charset="0"/>
              </a:rPr>
              <a:t>Today the Grande size exists primarily in hunting packs. </a:t>
            </a:r>
          </a:p>
          <a:p>
            <a:pPr marL="548640" indent="-411480" eaLnBrk="1" fontAlgn="auto" hangingPunct="1">
              <a:lnSpc>
                <a:spcPct val="90000"/>
              </a:lnSpc>
              <a:spcAft>
                <a:spcPts val="0"/>
              </a:spcAft>
              <a:buClr>
                <a:schemeClr val="tx1">
                  <a:shade val="95000"/>
                </a:schemeClr>
              </a:buClr>
              <a:buFont typeface="Wingdings 2"/>
              <a:buNone/>
              <a:defRPr/>
            </a:pPr>
            <a:endParaRPr lang="en-US" sz="1800" dirty="0" smtClean="0">
              <a:cs typeface="Times New Roman" pitchFamily="18" charset="0"/>
            </a:endParaRPr>
          </a:p>
        </p:txBody>
      </p:sp>
      <p:pic>
        <p:nvPicPr>
          <p:cNvPr id="10244" name="ClipArt Placeholder 5" descr="standing on a hill.jpg"/>
          <p:cNvPicPr>
            <a:picLocks noGrp="1" noChangeAspect="1"/>
          </p:cNvPicPr>
          <p:nvPr>
            <p:ph type="clipArt" sz="half" idx="2"/>
          </p:nvPr>
        </p:nvPicPr>
        <p:blipFill>
          <a:blip r:embed="rId3" cstate="print"/>
          <a:srcRect/>
          <a:stretch>
            <a:fillRect/>
          </a:stretch>
        </p:blipFill>
        <p:spPr>
          <a:xfrm>
            <a:off x="4724400" y="1828800"/>
            <a:ext cx="3989388" cy="3124200"/>
          </a:xfrm>
        </p:spPr>
      </p:pic>
      <p:sp>
        <p:nvSpPr>
          <p:cNvPr id="10245" name="TextBox 4"/>
          <p:cNvSpPr txBox="1">
            <a:spLocks noChangeArrowheads="1"/>
          </p:cNvSpPr>
          <p:nvPr/>
        </p:nvSpPr>
        <p:spPr bwMode="auto">
          <a:xfrm>
            <a:off x="4343400" y="5257800"/>
            <a:ext cx="4572000" cy="646113"/>
          </a:xfrm>
          <a:prstGeom prst="rect">
            <a:avLst/>
          </a:prstGeom>
          <a:noFill/>
          <a:ln w="9525">
            <a:noFill/>
            <a:miter lim="800000"/>
            <a:headEnd/>
            <a:tailEnd/>
          </a:ln>
        </p:spPr>
        <p:txBody>
          <a:bodyPr>
            <a:spAutoFit/>
          </a:bodyPr>
          <a:lstStyle/>
          <a:p>
            <a:r>
              <a:rPr lang="en-US" sz="1800"/>
              <a:t>The Podengo is the most common hunting dog in Portugal</a:t>
            </a:r>
          </a:p>
        </p:txBody>
      </p:sp>
      <p:sp>
        <p:nvSpPr>
          <p:cNvPr id="6" name="Date Placeholder 5"/>
          <p:cNvSpPr>
            <a:spLocks noGrp="1"/>
          </p:cNvSpPr>
          <p:nvPr>
            <p:ph type="dt" sz="half" idx="10"/>
          </p:nvPr>
        </p:nvSpPr>
        <p:spPr/>
        <p:txBody>
          <a:bodyPr/>
          <a:lstStyle/>
          <a:p>
            <a:pPr>
              <a:defRPr/>
            </a:pPr>
            <a:fld id="{45EC52D8-0AFF-45DC-8522-A377A1A68461}"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32</a:t>
            </a:fld>
            <a:endParaRPr lang="en-US"/>
          </a:p>
        </p:txBody>
      </p:sp>
    </p:spTree>
  </p:cSld>
  <p:clrMapOvr>
    <a:masterClrMapping/>
  </p:clrMapOvr>
  <p:transition advTm="10000">
    <p:wheel spokes="2"/>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86775" cy="838200"/>
          </a:xfrm>
        </p:spPr>
        <p:txBody>
          <a:bodyPr/>
          <a:lstStyle/>
          <a:p>
            <a:pPr eaLnBrk="1" fontAlgn="auto" hangingPunct="1">
              <a:spcAft>
                <a:spcPts val="0"/>
              </a:spcAft>
              <a:defRPr/>
            </a:pPr>
            <a:r>
              <a:rPr smtClean="0">
                <a:solidFill>
                  <a:schemeClr val="tx2">
                    <a:lumMod val="75000"/>
                  </a:schemeClr>
                </a:solidFill>
              </a:rPr>
              <a:t>Used For:</a:t>
            </a:r>
            <a:endParaRPr>
              <a:solidFill>
                <a:schemeClr val="tx2">
                  <a:lumMod val="75000"/>
                </a:schemeClr>
              </a:solidFill>
            </a:endParaRPr>
          </a:p>
        </p:txBody>
      </p:sp>
      <p:sp>
        <p:nvSpPr>
          <p:cNvPr id="3" name="Text Placeholder 2"/>
          <p:cNvSpPr>
            <a:spLocks noGrp="1"/>
          </p:cNvSpPr>
          <p:nvPr>
            <p:ph type="body" sz="half" idx="1"/>
          </p:nvPr>
        </p:nvSpPr>
        <p:spPr>
          <a:xfrm>
            <a:off x="685800" y="1219200"/>
            <a:ext cx="8001000" cy="4913313"/>
          </a:xfrm>
        </p:spPr>
        <p:txBody>
          <a:bodyPr>
            <a:normAutofit fontScale="85000" lnSpcReduction="20000"/>
          </a:bodyPr>
          <a:lstStyle/>
          <a:p>
            <a:pPr marL="548640" indent="-411480" eaLnBrk="1" fontAlgn="auto" hangingPunct="1">
              <a:spcAft>
                <a:spcPts val="0"/>
              </a:spcAft>
              <a:buClr>
                <a:schemeClr val="tx1">
                  <a:shade val="95000"/>
                </a:schemeClr>
              </a:buClr>
              <a:buFont typeface="Wingdings 2"/>
              <a:buChar char=""/>
              <a:defRPr/>
            </a:pPr>
            <a:r>
              <a:rPr lang="en-US" dirty="0" smtClean="0"/>
              <a:t>The GRANDE was developed for deer and wild boar hunting. It will exhaust and hold down the prey and await the hunter's gun. The Grande is now very rare in its home country.</a:t>
            </a:r>
          </a:p>
          <a:p>
            <a:pPr marL="548640" indent="-411480" eaLnBrk="1" fontAlgn="auto" hangingPunct="1">
              <a:spcAft>
                <a:spcPts val="0"/>
              </a:spcAft>
              <a:buClr>
                <a:schemeClr val="tx1">
                  <a:shade val="95000"/>
                </a:schemeClr>
              </a:buClr>
              <a:buFont typeface="Wingdings 2"/>
              <a:buChar char=""/>
              <a:defRPr/>
            </a:pPr>
            <a:r>
              <a:rPr lang="en-US" dirty="0" smtClean="0"/>
              <a:t>The MEDIO was developed for rabbit chasing, flushing, hunting and retrieval. Its hunting style includes catlike stalking and, similar to the </a:t>
            </a:r>
            <a:r>
              <a:rPr lang="en-US" dirty="0" err="1" smtClean="0"/>
              <a:t>Ibizan</a:t>
            </a:r>
            <a:r>
              <a:rPr lang="en-US" dirty="0" smtClean="0"/>
              <a:t> Hound, it often jumps above the prey before landing on or near it to flush it out of dense brush, rock crevices or burrows. It will dig if necessary to flush prey.</a:t>
            </a:r>
          </a:p>
          <a:p>
            <a:pPr marL="548640" indent="-411480" eaLnBrk="1" fontAlgn="auto" hangingPunct="1">
              <a:spcAft>
                <a:spcPts val="0"/>
              </a:spcAft>
              <a:buClr>
                <a:schemeClr val="tx1">
                  <a:shade val="95000"/>
                </a:schemeClr>
              </a:buClr>
              <a:buFont typeface="Wingdings 2"/>
              <a:buChar char=""/>
              <a:defRPr/>
            </a:pPr>
            <a:r>
              <a:rPr lang="en-US" dirty="0" smtClean="0"/>
              <a:t>Both  size varieties are respected as versatile hunters and companions that use all their senses as well as agility, speed and endurance, running singly or in packs.</a:t>
            </a:r>
            <a:br>
              <a:rPr lang="en-US" dirty="0" smtClean="0"/>
            </a:br>
            <a:endParaRPr lang="en-US" dirty="0"/>
          </a:p>
        </p:txBody>
      </p:sp>
      <p:sp>
        <p:nvSpPr>
          <p:cNvPr id="4" name="Date Placeholder 3"/>
          <p:cNvSpPr>
            <a:spLocks noGrp="1"/>
          </p:cNvSpPr>
          <p:nvPr>
            <p:ph type="dt" sz="half" idx="10"/>
          </p:nvPr>
        </p:nvSpPr>
        <p:spPr/>
        <p:txBody>
          <a:bodyPr/>
          <a:lstStyle/>
          <a:p>
            <a:pPr>
              <a:defRPr/>
            </a:pPr>
            <a:fld id="{F23445F1-F3BE-4C78-994E-89188911964A}"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33</a:t>
            </a:fld>
            <a:endParaRPr lang="en-US"/>
          </a:p>
        </p:txBody>
      </p:sp>
    </p:spTree>
  </p:cSld>
  <p:clrMapOvr>
    <a:masterClrMapping/>
  </p:clrMapOvr>
  <p:transition advTm="10000">
    <p:wheel spokes="2"/>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26"/>
          <p:cNvSpPr>
            <a:spLocks noGrp="1" noChangeArrowheads="1"/>
          </p:cNvSpPr>
          <p:nvPr>
            <p:ph type="title"/>
          </p:nvPr>
        </p:nvSpPr>
        <p:spPr>
          <a:xfrm>
            <a:off x="1143000" y="304800"/>
            <a:ext cx="7793038" cy="1143000"/>
          </a:xfrm>
        </p:spPr>
        <p:txBody>
          <a:bodyPr/>
          <a:lstStyle/>
          <a:p>
            <a:pPr marL="54864" eaLnBrk="1" fontAlgn="auto" hangingPunct="1">
              <a:spcAft>
                <a:spcPts val="0"/>
              </a:spcAft>
              <a:defRPr/>
            </a:pPr>
            <a:r>
              <a:rPr>
                <a:solidFill>
                  <a:schemeClr val="tx2">
                    <a:tint val="100000"/>
                    <a:shade val="90000"/>
                    <a:satMod val="250000"/>
                    <a:alpha val="100000"/>
                  </a:schemeClr>
                </a:solidFill>
              </a:rPr>
              <a:t>Grande Hunt Pack</a:t>
            </a:r>
          </a:p>
        </p:txBody>
      </p:sp>
      <p:sp>
        <p:nvSpPr>
          <p:cNvPr id="12291" name="Rectangle 1027"/>
          <p:cNvSpPr>
            <a:spLocks noGrp="1" noChangeArrowheads="1"/>
          </p:cNvSpPr>
          <p:nvPr>
            <p:ph type="body" sz="half" idx="1"/>
          </p:nvPr>
        </p:nvSpPr>
        <p:spPr/>
        <p:txBody>
          <a:bodyPr/>
          <a:lstStyle/>
          <a:p>
            <a:pPr eaLnBrk="1" hangingPunct="1"/>
            <a:endParaRPr lang="en-US" smtClean="0"/>
          </a:p>
        </p:txBody>
      </p:sp>
      <p:pic>
        <p:nvPicPr>
          <p:cNvPr id="12292" name="Picture 1034" descr="C:\Documents and Settings\Ginger\My Documents\My Pictures\back-length\grandes-1.jpg"/>
          <p:cNvPicPr>
            <a:picLocks noGrp="1" noChangeAspect="1" noChangeArrowheads="1"/>
          </p:cNvPicPr>
          <p:nvPr>
            <p:ph type="clipArt" sz="half" idx="2"/>
          </p:nvPr>
        </p:nvPicPr>
        <p:blipFill>
          <a:blip r:embed="rId3" cstate="print"/>
          <a:srcRect/>
          <a:stretch>
            <a:fillRect/>
          </a:stretch>
        </p:blipFill>
        <p:spPr>
          <a:xfrm>
            <a:off x="4114800" y="2667000"/>
            <a:ext cx="4637088" cy="3478213"/>
          </a:xfrm>
        </p:spPr>
      </p:pic>
      <p:pic>
        <p:nvPicPr>
          <p:cNvPr id="12293" name="Picture 1031" descr="C:\Documents and Settings\Ginger\My Documents\My Pictures\back-length\grande-boar.jpg"/>
          <p:cNvPicPr>
            <a:picLocks noChangeAspect="1" noChangeArrowheads="1"/>
          </p:cNvPicPr>
          <p:nvPr/>
        </p:nvPicPr>
        <p:blipFill>
          <a:blip r:embed="rId4" cstate="print"/>
          <a:srcRect/>
          <a:stretch>
            <a:fillRect/>
          </a:stretch>
        </p:blipFill>
        <p:spPr bwMode="auto">
          <a:xfrm>
            <a:off x="533400" y="1447800"/>
            <a:ext cx="4572000" cy="34290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0413DA2F-2A41-4DC0-8FE7-0E423FC38733}"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34</a:t>
            </a:fld>
            <a:endParaRPr lang="en-US"/>
          </a:p>
        </p:txBody>
      </p:sp>
    </p:spTree>
  </p:cSld>
  <p:clrMapOvr>
    <a:masterClrMapping/>
  </p:clrMapOvr>
  <p:transition advTm="10000">
    <p:wheel spokes="2"/>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ack heads.jpg"/>
          <p:cNvPicPr>
            <a:picLocks noChangeAspect="1"/>
          </p:cNvPicPr>
          <p:nvPr/>
        </p:nvPicPr>
        <p:blipFill>
          <a:blip r:embed="rId3" cstate="print"/>
          <a:srcRect/>
          <a:stretch>
            <a:fillRect/>
          </a:stretch>
        </p:blipFill>
        <p:spPr bwMode="auto">
          <a:xfrm>
            <a:off x="1752600" y="533400"/>
            <a:ext cx="5848350" cy="5848350"/>
          </a:xfrm>
          <a:prstGeom prst="rect">
            <a:avLst/>
          </a:prstGeom>
          <a:noFill/>
          <a:ln w="9525">
            <a:noFill/>
            <a:miter lim="800000"/>
            <a:headEnd/>
            <a:tailEnd/>
          </a:ln>
        </p:spPr>
      </p:pic>
      <p:sp>
        <p:nvSpPr>
          <p:cNvPr id="3" name="Date Placeholder 2"/>
          <p:cNvSpPr>
            <a:spLocks noGrp="1"/>
          </p:cNvSpPr>
          <p:nvPr>
            <p:ph type="dt" sz="half" idx="10"/>
          </p:nvPr>
        </p:nvSpPr>
        <p:spPr/>
        <p:txBody>
          <a:bodyPr/>
          <a:lstStyle/>
          <a:p>
            <a:pPr>
              <a:defRPr/>
            </a:pPr>
            <a:fld id="{374E04B6-980E-45E0-8484-9A0FC49DD64D}" type="datetime1">
              <a:rPr lang="en-US" smtClean="0"/>
              <a:t>12/7/2019</a:t>
            </a:fld>
            <a:endParaRPr lang="en-US"/>
          </a:p>
        </p:txBody>
      </p:sp>
      <p:sp>
        <p:nvSpPr>
          <p:cNvPr id="4" name="Slide Number Placeholder 3"/>
          <p:cNvSpPr>
            <a:spLocks noGrp="1"/>
          </p:cNvSpPr>
          <p:nvPr>
            <p:ph type="sldNum" sz="quarter" idx="12"/>
          </p:nvPr>
        </p:nvSpPr>
        <p:spPr/>
        <p:txBody>
          <a:bodyPr/>
          <a:lstStyle/>
          <a:p>
            <a:pPr>
              <a:defRPr/>
            </a:pPr>
            <a:fld id="{3D378207-6E68-4821-8F77-ED66DA08DD53}" type="slidenum">
              <a:rPr lang="en-US" smtClean="0"/>
              <a:pPr>
                <a:defRPr/>
              </a:pPr>
              <a:t>35</a:t>
            </a:fld>
            <a:endParaRPr lang="en-US"/>
          </a:p>
        </p:txBody>
      </p:sp>
    </p:spTree>
  </p:cSld>
  <p:clrMapOvr>
    <a:masterClrMapping/>
  </p:clrMapOvr>
  <p:transition advTm="10000">
    <p:wheel spokes="2"/>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838200" y="990600"/>
            <a:ext cx="2819400" cy="1143000"/>
          </a:xfrm>
        </p:spPr>
        <p:txBody>
          <a:bodyPr>
            <a:normAutofit fontScale="90000"/>
          </a:bodyPr>
          <a:lstStyle/>
          <a:p>
            <a:pPr marL="54864" eaLnBrk="1" fontAlgn="auto" hangingPunct="1">
              <a:spcAft>
                <a:spcPts val="0"/>
              </a:spcAft>
              <a:defRPr/>
            </a:pPr>
            <a:r>
              <a:rPr>
                <a:solidFill>
                  <a:schemeClr val="tx2">
                    <a:tint val="100000"/>
                    <a:shade val="90000"/>
                    <a:satMod val="250000"/>
                    <a:alpha val="100000"/>
                  </a:schemeClr>
                </a:solidFill>
              </a:rPr>
              <a:t>Grande</a:t>
            </a:r>
            <a:br>
              <a:rPr>
                <a:solidFill>
                  <a:schemeClr val="tx2">
                    <a:tint val="100000"/>
                    <a:shade val="90000"/>
                    <a:satMod val="250000"/>
                    <a:alpha val="100000"/>
                  </a:schemeClr>
                </a:solidFill>
              </a:rPr>
            </a:br>
            <a:r>
              <a:rPr>
                <a:solidFill>
                  <a:schemeClr val="tx2">
                    <a:tint val="100000"/>
                    <a:shade val="90000"/>
                    <a:satMod val="250000"/>
                    <a:alpha val="100000"/>
                  </a:schemeClr>
                </a:solidFill>
              </a:rPr>
              <a:t>Pups</a:t>
            </a:r>
          </a:p>
        </p:txBody>
      </p:sp>
      <p:pic>
        <p:nvPicPr>
          <p:cNvPr id="14339" name="Picture 8" descr="C:\Documents and Settings\Ginger\My Documents\My Pictures\back-length\grande-pups.jpg"/>
          <p:cNvPicPr>
            <a:picLocks noChangeAspect="1" noChangeArrowheads="1"/>
          </p:cNvPicPr>
          <p:nvPr/>
        </p:nvPicPr>
        <p:blipFill>
          <a:blip r:embed="rId3" cstate="print"/>
          <a:srcRect/>
          <a:stretch>
            <a:fillRect/>
          </a:stretch>
        </p:blipFill>
        <p:spPr bwMode="auto">
          <a:xfrm>
            <a:off x="4267200" y="457200"/>
            <a:ext cx="4495800" cy="3371850"/>
          </a:xfrm>
          <a:prstGeom prst="rect">
            <a:avLst/>
          </a:prstGeom>
          <a:noFill/>
          <a:ln w="9525">
            <a:noFill/>
            <a:miter lim="800000"/>
            <a:headEnd/>
            <a:tailEnd/>
          </a:ln>
        </p:spPr>
      </p:pic>
      <p:pic>
        <p:nvPicPr>
          <p:cNvPr id="14340" name="Picture 10" descr="C:\Documents and Settings\Ginger\My Documents\My Pictures\back-length\grande-pups-1.jpg"/>
          <p:cNvPicPr>
            <a:picLocks noChangeAspect="1" noChangeArrowheads="1"/>
          </p:cNvPicPr>
          <p:nvPr/>
        </p:nvPicPr>
        <p:blipFill>
          <a:blip r:embed="rId4" cstate="print"/>
          <a:srcRect/>
          <a:stretch>
            <a:fillRect/>
          </a:stretch>
        </p:blipFill>
        <p:spPr bwMode="auto">
          <a:xfrm>
            <a:off x="152400" y="3276600"/>
            <a:ext cx="4572000" cy="3429000"/>
          </a:xfrm>
          <a:prstGeom prst="rect">
            <a:avLst/>
          </a:prstGeom>
          <a:noFill/>
          <a:ln w="9525">
            <a:noFill/>
            <a:miter lim="800000"/>
            <a:headEnd/>
            <a:tailEnd/>
          </a:ln>
        </p:spPr>
      </p:pic>
      <p:sp>
        <p:nvSpPr>
          <p:cNvPr id="14341" name="TextBox 5"/>
          <p:cNvSpPr txBox="1">
            <a:spLocks noChangeArrowheads="1"/>
          </p:cNvSpPr>
          <p:nvPr/>
        </p:nvSpPr>
        <p:spPr bwMode="auto">
          <a:xfrm>
            <a:off x="5105400" y="4038600"/>
            <a:ext cx="3657600" cy="1938338"/>
          </a:xfrm>
          <a:prstGeom prst="rect">
            <a:avLst/>
          </a:prstGeom>
          <a:noFill/>
          <a:ln w="9525">
            <a:noFill/>
            <a:miter lim="800000"/>
            <a:headEnd/>
            <a:tailEnd/>
          </a:ln>
        </p:spPr>
        <p:txBody>
          <a:bodyPr>
            <a:spAutoFit/>
          </a:bodyPr>
          <a:lstStyle/>
          <a:p>
            <a:r>
              <a:rPr lang="en-US"/>
              <a:t>It is important that pups learn manners –although we may not agree with this method – it has a purpose in the pack.</a:t>
            </a:r>
          </a:p>
        </p:txBody>
      </p:sp>
      <p:sp>
        <p:nvSpPr>
          <p:cNvPr id="6" name="Date Placeholder 5"/>
          <p:cNvSpPr>
            <a:spLocks noGrp="1"/>
          </p:cNvSpPr>
          <p:nvPr>
            <p:ph type="dt" sz="half" idx="10"/>
          </p:nvPr>
        </p:nvSpPr>
        <p:spPr/>
        <p:txBody>
          <a:bodyPr/>
          <a:lstStyle/>
          <a:p>
            <a:pPr>
              <a:defRPr/>
            </a:pPr>
            <a:fld id="{EC6E8250-AA80-4BC8-85D2-4641C05E0512}"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36</a:t>
            </a:fld>
            <a:endParaRPr lang="en-US"/>
          </a:p>
        </p:txBody>
      </p:sp>
    </p:spTree>
  </p:cSld>
  <p:clrMapOvr>
    <a:masterClrMapping/>
  </p:clrMapOvr>
  <p:transition advTm="10000">
    <p:wheel spokes="2"/>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93038" cy="1143000"/>
          </a:xfrm>
        </p:spPr>
        <p:txBody>
          <a:bodyPr>
            <a:normAutofit/>
          </a:bodyPr>
          <a:lstStyle/>
          <a:p>
            <a:pPr eaLnBrk="1" fontAlgn="auto" hangingPunct="1">
              <a:spcAft>
                <a:spcPts val="0"/>
              </a:spcAft>
              <a:defRPr/>
            </a:pPr>
            <a:r>
              <a:rPr sz="5400" smtClean="0">
                <a:solidFill>
                  <a:schemeClr val="tx2">
                    <a:lumMod val="75000"/>
                  </a:schemeClr>
                </a:solidFill>
              </a:rPr>
              <a:t>Mixed Pack in Portugal</a:t>
            </a:r>
            <a:endParaRPr sz="5400">
              <a:solidFill>
                <a:schemeClr val="tx2">
                  <a:lumMod val="75000"/>
                </a:schemeClr>
              </a:solidFill>
            </a:endParaRPr>
          </a:p>
        </p:txBody>
      </p:sp>
      <p:pic>
        <p:nvPicPr>
          <p:cNvPr id="15363" name="ClipArt Placeholder 4" descr="mixed pack.jpg"/>
          <p:cNvPicPr>
            <a:picLocks noGrp="1" noChangeAspect="1"/>
          </p:cNvPicPr>
          <p:nvPr>
            <p:ph type="clipArt" sz="half" idx="2"/>
          </p:nvPr>
        </p:nvPicPr>
        <p:blipFill>
          <a:blip r:embed="rId3" cstate="print"/>
          <a:srcRect/>
          <a:stretch>
            <a:fillRect/>
          </a:stretch>
        </p:blipFill>
        <p:spPr>
          <a:xfrm>
            <a:off x="1371600" y="1447800"/>
            <a:ext cx="6391275" cy="4805363"/>
          </a:xfrm>
        </p:spPr>
      </p:pic>
      <p:sp>
        <p:nvSpPr>
          <p:cNvPr id="4" name="Date Placeholder 3"/>
          <p:cNvSpPr>
            <a:spLocks noGrp="1"/>
          </p:cNvSpPr>
          <p:nvPr>
            <p:ph type="dt" sz="half" idx="10"/>
          </p:nvPr>
        </p:nvSpPr>
        <p:spPr/>
        <p:txBody>
          <a:bodyPr/>
          <a:lstStyle/>
          <a:p>
            <a:pPr>
              <a:defRPr/>
            </a:pPr>
            <a:fld id="{5AA07F42-5DFF-4F68-B055-78FC19D6F8E9}"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37</a:t>
            </a:fld>
            <a:endParaRPr lang="en-US"/>
          </a:p>
        </p:txBody>
      </p:sp>
    </p:spTree>
  </p:cSld>
  <p:clrMapOvr>
    <a:masterClrMapping/>
  </p:clrMapOvr>
  <p:transition advTm="10000">
    <p:wheel spokes="2"/>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143000" y="304800"/>
            <a:ext cx="7793038" cy="914400"/>
          </a:xfrm>
        </p:spPr>
        <p:txBody>
          <a:bodyPr/>
          <a:lstStyle/>
          <a:p>
            <a:pPr marL="54864" eaLnBrk="1" fontAlgn="auto" hangingPunct="1">
              <a:spcAft>
                <a:spcPts val="0"/>
              </a:spcAft>
              <a:defRPr/>
            </a:pPr>
            <a:r>
              <a:rPr>
                <a:solidFill>
                  <a:schemeClr val="tx2">
                    <a:tint val="100000"/>
                    <a:shade val="90000"/>
                    <a:satMod val="250000"/>
                    <a:alpha val="100000"/>
                  </a:schemeClr>
                </a:solidFill>
                <a:cs typeface="Times New Roman" charset="0"/>
              </a:rPr>
              <a:t>Behavior - Temperament</a:t>
            </a:r>
          </a:p>
        </p:txBody>
      </p:sp>
      <p:sp>
        <p:nvSpPr>
          <p:cNvPr id="16387" name="Rectangle 3"/>
          <p:cNvSpPr>
            <a:spLocks noGrp="1" noChangeArrowheads="1"/>
          </p:cNvSpPr>
          <p:nvPr>
            <p:ph type="body" sz="half" idx="1"/>
          </p:nvPr>
        </p:nvSpPr>
        <p:spPr>
          <a:xfrm>
            <a:off x="457200" y="1371600"/>
            <a:ext cx="4383088" cy="4648200"/>
          </a:xfrm>
        </p:spPr>
        <p:txBody>
          <a:bodyPr>
            <a:normAutofit fontScale="92500" lnSpcReduction="10000"/>
          </a:bodyPr>
          <a:lstStyle/>
          <a:p>
            <a:pPr eaLnBrk="1" hangingPunct="1">
              <a:lnSpc>
                <a:spcPct val="90000"/>
              </a:lnSpc>
            </a:pPr>
            <a:r>
              <a:rPr lang="en-US" dirty="0" smtClean="0">
                <a:cs typeface="Times New Roman" pitchFamily="18" charset="0"/>
              </a:rPr>
              <a:t>Podengos are great watchdogs &amp; companions. </a:t>
            </a:r>
          </a:p>
          <a:p>
            <a:pPr eaLnBrk="1" hangingPunct="1">
              <a:lnSpc>
                <a:spcPct val="90000"/>
              </a:lnSpc>
            </a:pPr>
            <a:r>
              <a:rPr lang="en-US" dirty="0" smtClean="0">
                <a:cs typeface="Times New Roman" pitchFamily="18" charset="0"/>
              </a:rPr>
              <a:t>Lively &amp; clever, agile affectionate, happy, loyal, attentive, fearless &amp; very playful. </a:t>
            </a:r>
          </a:p>
          <a:p>
            <a:pPr eaLnBrk="1" hangingPunct="1">
              <a:lnSpc>
                <a:spcPct val="90000"/>
              </a:lnSpc>
            </a:pPr>
            <a:r>
              <a:rPr lang="en-US" dirty="0" smtClean="0">
                <a:cs typeface="Times New Roman" pitchFamily="18" charset="0"/>
              </a:rPr>
              <a:t>Quick to learn but not always easy to train.</a:t>
            </a:r>
          </a:p>
          <a:p>
            <a:pPr eaLnBrk="1" hangingPunct="1">
              <a:lnSpc>
                <a:spcPct val="90000"/>
              </a:lnSpc>
            </a:pPr>
            <a:r>
              <a:rPr lang="en-US" dirty="0" smtClean="0">
                <a:cs typeface="Times New Roman" pitchFamily="18" charset="0"/>
              </a:rPr>
              <a:t>May be reserved with strangers. </a:t>
            </a:r>
          </a:p>
          <a:p>
            <a:pPr eaLnBrk="1" hangingPunct="1">
              <a:lnSpc>
                <a:spcPct val="90000"/>
              </a:lnSpc>
            </a:pPr>
            <a:r>
              <a:rPr lang="en-US" dirty="0" smtClean="0">
                <a:cs typeface="Times New Roman" pitchFamily="18" charset="0"/>
              </a:rPr>
              <a:t>They will both surprise and test the unprepared owner.</a:t>
            </a:r>
          </a:p>
        </p:txBody>
      </p:sp>
      <p:pic>
        <p:nvPicPr>
          <p:cNvPr id="16388" name="Picture 11" descr="wire podengo medio wirehaired portuguese.jpg"/>
          <p:cNvPicPr>
            <a:picLocks noChangeAspect="1" noChangeArrowheads="1"/>
          </p:cNvPicPr>
          <p:nvPr/>
        </p:nvPicPr>
        <p:blipFill>
          <a:blip r:embed="rId3" cstate="print"/>
          <a:srcRect/>
          <a:stretch>
            <a:fillRect/>
          </a:stretch>
        </p:blipFill>
        <p:spPr bwMode="auto">
          <a:xfrm>
            <a:off x="5943600" y="4343400"/>
            <a:ext cx="2857500" cy="2143125"/>
          </a:xfrm>
          <a:prstGeom prst="rect">
            <a:avLst/>
          </a:prstGeom>
          <a:noFill/>
          <a:ln w="9525">
            <a:noFill/>
            <a:miter lim="800000"/>
            <a:headEnd/>
            <a:tailEnd/>
          </a:ln>
        </p:spPr>
      </p:pic>
      <p:pic>
        <p:nvPicPr>
          <p:cNvPr id="16389" name="Picture 13" descr="wire podengo medio wirehaired portuguese.jpg"/>
          <p:cNvPicPr>
            <a:picLocks noChangeAspect="1" noChangeArrowheads="1"/>
          </p:cNvPicPr>
          <p:nvPr/>
        </p:nvPicPr>
        <p:blipFill>
          <a:blip r:embed="rId4" cstate="print"/>
          <a:srcRect/>
          <a:stretch>
            <a:fillRect/>
          </a:stretch>
        </p:blipFill>
        <p:spPr bwMode="auto">
          <a:xfrm>
            <a:off x="6629400" y="1219200"/>
            <a:ext cx="2286000" cy="1714500"/>
          </a:xfrm>
          <a:prstGeom prst="rect">
            <a:avLst/>
          </a:prstGeom>
          <a:noFill/>
          <a:ln w="9525">
            <a:noFill/>
            <a:miter lim="800000"/>
            <a:headEnd/>
            <a:tailEnd/>
          </a:ln>
        </p:spPr>
      </p:pic>
      <p:sp>
        <p:nvSpPr>
          <p:cNvPr id="16390" name="AutoShape 15" descr="http://f508.mail.yahoo.com/ya/download?mid=1%5f2588161%5fAHQmvs4AAPUOSDbnAQQlR1wd3ds&amp;pid=16&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sp>
        <p:nvSpPr>
          <p:cNvPr id="16391" name="AutoShape 17" descr="http://f508.mail.yahoo.com/ya/download?mid=1%5f2588161%5fAHQmvs4AAPUOSDbnAQQlR1wd3ds&amp;pid=16&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sp>
        <p:nvSpPr>
          <p:cNvPr id="16392" name="AutoShape 19" descr="http://f508.mail.yahoo.com/ya/download?mid=1%5f2588161%5fAHQmvs4AAPUOSDbnAQQlR1wd3ds&amp;pid=16&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sp>
        <p:nvSpPr>
          <p:cNvPr id="16393" name="AutoShape 21" descr="http://f508.mail.yahoo.com/ya/download?mid=1%5f2588161%5fAHQmvs4AAPUOSDbnAQQlR1wd3ds&amp;pid=16&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pic>
        <p:nvPicPr>
          <p:cNvPr id="16394" name="Picture 22"/>
          <p:cNvPicPr>
            <a:picLocks noChangeAspect="1" noChangeArrowheads="1"/>
          </p:cNvPicPr>
          <p:nvPr/>
        </p:nvPicPr>
        <p:blipFill>
          <a:blip r:embed="rId5" cstate="print"/>
          <a:srcRect/>
          <a:stretch>
            <a:fillRect/>
          </a:stretch>
        </p:blipFill>
        <p:spPr bwMode="auto">
          <a:xfrm>
            <a:off x="4953000" y="1943100"/>
            <a:ext cx="2505075" cy="3132138"/>
          </a:xfrm>
          <a:prstGeom prst="rect">
            <a:avLst/>
          </a:prstGeom>
          <a:noFill/>
          <a:ln w="9525">
            <a:noFill/>
            <a:miter lim="800000"/>
            <a:headEnd/>
            <a:tailEnd/>
          </a:ln>
        </p:spPr>
      </p:pic>
      <p:sp>
        <p:nvSpPr>
          <p:cNvPr id="11" name="Date Placeholder 10"/>
          <p:cNvSpPr>
            <a:spLocks noGrp="1"/>
          </p:cNvSpPr>
          <p:nvPr>
            <p:ph type="dt" sz="half" idx="10"/>
          </p:nvPr>
        </p:nvSpPr>
        <p:spPr/>
        <p:txBody>
          <a:bodyPr/>
          <a:lstStyle/>
          <a:p>
            <a:pPr>
              <a:defRPr/>
            </a:pPr>
            <a:fld id="{D5EC7F7B-D434-4C49-8C9F-E91D2E95F58A}" type="datetime1">
              <a:rPr lang="en-US" smtClean="0"/>
              <a:t>12/7/2019</a:t>
            </a:fld>
            <a:endParaRPr lang="en-US"/>
          </a:p>
        </p:txBody>
      </p:sp>
      <p:sp>
        <p:nvSpPr>
          <p:cNvPr id="12" name="Slide Number Placeholder 11"/>
          <p:cNvSpPr>
            <a:spLocks noGrp="1"/>
          </p:cNvSpPr>
          <p:nvPr>
            <p:ph type="sldNum" sz="quarter" idx="12"/>
          </p:nvPr>
        </p:nvSpPr>
        <p:spPr/>
        <p:txBody>
          <a:bodyPr/>
          <a:lstStyle/>
          <a:p>
            <a:pPr>
              <a:defRPr/>
            </a:pPr>
            <a:fld id="{3D378207-6E68-4821-8F77-ED66DA08DD53}" type="slidenum">
              <a:rPr lang="en-US" smtClean="0"/>
              <a:pPr>
                <a:defRPr/>
              </a:pPr>
              <a:t>38</a:t>
            </a:fld>
            <a:endParaRPr lang="en-US"/>
          </a:p>
        </p:txBody>
      </p:sp>
    </p:spTree>
  </p:cSld>
  <p:clrMapOvr>
    <a:masterClrMapping/>
  </p:clrMapOvr>
  <p:transition advTm="10000">
    <p:wheel spokes="2"/>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Kipr.jpg"/>
          <p:cNvPicPr>
            <a:picLocks noChangeAspect="1"/>
          </p:cNvPicPr>
          <p:nvPr/>
        </p:nvPicPr>
        <p:blipFill>
          <a:blip r:embed="rId3" cstate="print"/>
          <a:srcRect/>
          <a:stretch>
            <a:fillRect/>
          </a:stretch>
        </p:blipFill>
        <p:spPr bwMode="auto">
          <a:xfrm>
            <a:off x="5410200" y="533400"/>
            <a:ext cx="3040063" cy="2438400"/>
          </a:xfrm>
          <a:prstGeom prst="rect">
            <a:avLst/>
          </a:prstGeom>
          <a:noFill/>
          <a:ln w="9525">
            <a:noFill/>
            <a:miter lim="800000"/>
            <a:headEnd/>
            <a:tailEnd/>
          </a:ln>
        </p:spPr>
      </p:pic>
      <p:pic>
        <p:nvPicPr>
          <p:cNvPr id="17411" name="Picture 5" descr="lure coursing.bmp"/>
          <p:cNvPicPr>
            <a:picLocks noChangeAspect="1"/>
          </p:cNvPicPr>
          <p:nvPr/>
        </p:nvPicPr>
        <p:blipFill>
          <a:blip r:embed="rId4" cstate="print"/>
          <a:srcRect/>
          <a:stretch>
            <a:fillRect/>
          </a:stretch>
        </p:blipFill>
        <p:spPr bwMode="auto">
          <a:xfrm>
            <a:off x="1143000" y="4267200"/>
            <a:ext cx="4357688" cy="1795463"/>
          </a:xfrm>
          <a:prstGeom prst="rect">
            <a:avLst/>
          </a:prstGeom>
          <a:noFill/>
          <a:ln w="9525">
            <a:noFill/>
            <a:miter lim="800000"/>
            <a:headEnd/>
            <a:tailEnd/>
          </a:ln>
        </p:spPr>
      </p:pic>
      <p:pic>
        <p:nvPicPr>
          <p:cNvPr id="17412" name="Picture 2" descr="wire podengo medio wirehaired portuguese.jpg"/>
          <p:cNvPicPr>
            <a:picLocks noChangeAspect="1" noChangeArrowheads="1"/>
          </p:cNvPicPr>
          <p:nvPr/>
        </p:nvPicPr>
        <p:blipFill>
          <a:blip r:embed="rId5" cstate="print"/>
          <a:srcRect/>
          <a:stretch>
            <a:fillRect/>
          </a:stretch>
        </p:blipFill>
        <p:spPr bwMode="auto">
          <a:xfrm>
            <a:off x="381000" y="838200"/>
            <a:ext cx="3733800" cy="2489200"/>
          </a:xfrm>
          <a:prstGeom prst="rect">
            <a:avLst/>
          </a:prstGeom>
          <a:noFill/>
          <a:ln w="9525">
            <a:noFill/>
            <a:miter lim="800000"/>
            <a:headEnd/>
            <a:tailEnd/>
          </a:ln>
        </p:spPr>
      </p:pic>
      <p:pic>
        <p:nvPicPr>
          <p:cNvPr id="17413" name="Picture 4" descr="wire podengo medio wirehaired portuguese.jpg"/>
          <p:cNvPicPr>
            <a:picLocks noChangeAspect="1" noChangeArrowheads="1"/>
          </p:cNvPicPr>
          <p:nvPr/>
        </p:nvPicPr>
        <p:blipFill>
          <a:blip r:embed="rId6" cstate="print"/>
          <a:srcRect/>
          <a:stretch>
            <a:fillRect/>
          </a:stretch>
        </p:blipFill>
        <p:spPr bwMode="auto">
          <a:xfrm>
            <a:off x="5867400" y="4038600"/>
            <a:ext cx="2286000" cy="2152650"/>
          </a:xfrm>
          <a:prstGeom prst="rect">
            <a:avLst/>
          </a:prstGeom>
          <a:noFill/>
          <a:ln w="9525">
            <a:noFill/>
            <a:miter lim="800000"/>
            <a:headEnd/>
            <a:tailEnd/>
          </a:ln>
        </p:spPr>
      </p:pic>
      <p:sp>
        <p:nvSpPr>
          <p:cNvPr id="12294" name="TextBox 8"/>
          <p:cNvSpPr txBox="1">
            <a:spLocks noChangeArrowheads="1"/>
          </p:cNvSpPr>
          <p:nvPr/>
        </p:nvSpPr>
        <p:spPr bwMode="auto">
          <a:xfrm>
            <a:off x="1600200" y="3429000"/>
            <a:ext cx="4953000" cy="584200"/>
          </a:xfrm>
          <a:prstGeom prst="rect">
            <a:avLst/>
          </a:prstGeom>
          <a:noFill/>
          <a:ln w="9525">
            <a:noFill/>
            <a:miter lim="800000"/>
            <a:headEnd/>
            <a:tailEnd/>
          </a:ln>
        </p:spPr>
        <p:txBody>
          <a:bodyPr>
            <a:spAutoFit/>
          </a:bodyPr>
          <a:lstStyle/>
          <a:p>
            <a:pPr>
              <a:defRPr/>
            </a:pPr>
            <a:r>
              <a:rPr lang="en-US" sz="3200" dirty="0">
                <a:solidFill>
                  <a:schemeClr val="tx2">
                    <a:lumMod val="75000"/>
                  </a:schemeClr>
                </a:solidFill>
              </a:rPr>
              <a:t>AKC Performance events</a:t>
            </a:r>
          </a:p>
        </p:txBody>
      </p:sp>
      <p:sp>
        <p:nvSpPr>
          <p:cNvPr id="7" name="Date Placeholder 6"/>
          <p:cNvSpPr>
            <a:spLocks noGrp="1"/>
          </p:cNvSpPr>
          <p:nvPr>
            <p:ph type="dt" sz="half" idx="10"/>
          </p:nvPr>
        </p:nvSpPr>
        <p:spPr/>
        <p:txBody>
          <a:bodyPr/>
          <a:lstStyle/>
          <a:p>
            <a:pPr>
              <a:defRPr/>
            </a:pPr>
            <a:fld id="{3D12935E-DD0B-4FA5-B9D2-B4F16C889DD1}" type="datetime1">
              <a:rPr lang="en-US" smtClean="0"/>
              <a:t>12/7/2019</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39</a:t>
            </a:fld>
            <a:endParaRPr lang="en-US"/>
          </a:p>
        </p:txBody>
      </p:sp>
    </p:spTree>
  </p:cSld>
  <p:clrMapOvr>
    <a:masterClrMapping/>
  </p:clrMapOvr>
  <p:transition advTm="10000">
    <p:wheel spokes="2"/>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1-Top-001.jpg"/>
          <p:cNvPicPr>
            <a:picLocks noChangeAspect="1"/>
          </p:cNvPicPr>
          <p:nvPr/>
        </p:nvPicPr>
        <p:blipFill>
          <a:blip r:embed="rId2" cstate="print"/>
          <a:stretch>
            <a:fillRect/>
          </a:stretch>
        </p:blipFill>
        <p:spPr>
          <a:xfrm>
            <a:off x="881765" y="609600"/>
            <a:ext cx="6890635" cy="5334000"/>
          </a:xfrm>
          <a:prstGeom prst="rect">
            <a:avLst/>
          </a:prstGeom>
        </p:spPr>
      </p:pic>
      <p:sp>
        <p:nvSpPr>
          <p:cNvPr id="4" name="Date Placeholder 3"/>
          <p:cNvSpPr>
            <a:spLocks noGrp="1"/>
          </p:cNvSpPr>
          <p:nvPr>
            <p:ph type="dt" sz="half" idx="10"/>
          </p:nvPr>
        </p:nvSpPr>
        <p:spPr/>
        <p:txBody>
          <a:bodyPr/>
          <a:lstStyle/>
          <a:p>
            <a:pPr>
              <a:defRPr/>
            </a:pPr>
            <a:fld id="{870EA975-BD72-46ED-AA01-1FCD1593A9E4}"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4</a:t>
            </a:fld>
            <a:endParaRPr lang="en-US"/>
          </a:p>
        </p:txBody>
      </p:sp>
    </p:spTree>
  </p:cSld>
  <p:clrMapOvr>
    <a:masterClrMapping/>
  </p:clrMapOvr>
  <p:transition>
    <p:wheel spokes="2"/>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381000"/>
            <a:ext cx="5486399" cy="769441"/>
          </a:xfrm>
          <a:prstGeom prst="rect">
            <a:avLst/>
          </a:prstGeom>
        </p:spPr>
        <p:txBody>
          <a:bodyPr wrap="square">
            <a:spAutoFit/>
          </a:bodyPr>
          <a:lstStyle/>
          <a:p>
            <a:r>
              <a:rPr lang="en-US" sz="4400" dirty="0" smtClean="0">
                <a:cs typeface="Times New Roman" charset="0"/>
              </a:rPr>
              <a:t>General Appearance</a:t>
            </a:r>
            <a:endParaRPr lang="en-US" sz="4400" dirty="0"/>
          </a:p>
        </p:txBody>
      </p:sp>
      <p:sp>
        <p:nvSpPr>
          <p:cNvPr id="7" name="Rectangle 6"/>
          <p:cNvSpPr/>
          <p:nvPr/>
        </p:nvSpPr>
        <p:spPr>
          <a:xfrm>
            <a:off x="304800" y="1752600"/>
            <a:ext cx="2819400" cy="3416320"/>
          </a:xfrm>
          <a:prstGeom prst="rect">
            <a:avLst/>
          </a:prstGeom>
        </p:spPr>
        <p:txBody>
          <a:bodyPr wrap="square">
            <a:spAutoFit/>
          </a:bodyPr>
          <a:lstStyle/>
          <a:p>
            <a:pPr>
              <a:buFont typeface="Arial" pitchFamily="34" charset="0"/>
              <a:buChar char="•"/>
            </a:pPr>
            <a:r>
              <a:rPr lang="en-US" dirty="0" smtClean="0">
                <a:cs typeface="Times New Roman" pitchFamily="18" charset="0"/>
              </a:rPr>
              <a:t>Quadrangular pyramidal head, with prick ears.</a:t>
            </a:r>
          </a:p>
          <a:p>
            <a:pPr>
              <a:buFont typeface="Arial" pitchFamily="34" charset="0"/>
              <a:buChar char="•"/>
            </a:pPr>
            <a:endParaRPr lang="en-US" dirty="0" smtClean="0">
              <a:cs typeface="Times New Roman" pitchFamily="18" charset="0"/>
            </a:endParaRPr>
          </a:p>
          <a:p>
            <a:pPr>
              <a:buFont typeface="Arial" pitchFamily="34" charset="0"/>
              <a:buChar char="•"/>
            </a:pPr>
            <a:r>
              <a:rPr lang="en-US" dirty="0" smtClean="0">
                <a:cs typeface="Times New Roman" pitchFamily="18" charset="0"/>
              </a:rPr>
              <a:t>Sickle tail.</a:t>
            </a:r>
          </a:p>
          <a:p>
            <a:pPr>
              <a:buFont typeface="Arial" pitchFamily="34" charset="0"/>
              <a:buChar char="•"/>
            </a:pPr>
            <a:endParaRPr lang="en-US" dirty="0" smtClean="0">
              <a:cs typeface="Times New Roman" pitchFamily="18" charset="0"/>
            </a:endParaRPr>
          </a:p>
          <a:p>
            <a:pPr>
              <a:buFont typeface="Arial" pitchFamily="34" charset="0"/>
              <a:buChar char="•"/>
            </a:pPr>
            <a:r>
              <a:rPr lang="en-US" dirty="0" smtClean="0">
                <a:cs typeface="Times New Roman" pitchFamily="18" charset="0"/>
              </a:rPr>
              <a:t>Well-proportioned body slightly longer than tall.</a:t>
            </a:r>
          </a:p>
        </p:txBody>
      </p:sp>
      <p:sp>
        <p:nvSpPr>
          <p:cNvPr id="8" name="Rectangle 7"/>
          <p:cNvSpPr/>
          <p:nvPr/>
        </p:nvSpPr>
        <p:spPr>
          <a:xfrm>
            <a:off x="3581400" y="1905000"/>
            <a:ext cx="4572000" cy="4216539"/>
          </a:xfrm>
          <a:prstGeom prst="rect">
            <a:avLst/>
          </a:prstGeom>
        </p:spPr>
        <p:txBody>
          <a:bodyPr>
            <a:spAutoFit/>
          </a:bodyPr>
          <a:lstStyle/>
          <a:p>
            <a:pPr marL="274320" indent="-274320" eaLnBrk="1" fontAlgn="auto" hangingPunct="1">
              <a:spcAft>
                <a:spcPts val="0"/>
              </a:spcAft>
              <a:buClr>
                <a:schemeClr val="tx1">
                  <a:shade val="95000"/>
                </a:schemeClr>
              </a:buClr>
              <a:buFont typeface="Arial" pitchFamily="34" charset="0"/>
              <a:buChar char="•"/>
              <a:defRPr/>
            </a:pPr>
            <a:r>
              <a:rPr lang="en-US" dirty="0">
                <a:cs typeface="Times New Roman" pitchFamily="18" charset="0"/>
              </a:rPr>
              <a:t>Sound skeleton &amp; well </a:t>
            </a:r>
            <a:r>
              <a:rPr lang="en-US" dirty="0" smtClean="0">
                <a:cs typeface="Times New Roman" pitchFamily="18" charset="0"/>
              </a:rPr>
              <a:t>muscled. </a:t>
            </a:r>
          </a:p>
          <a:p>
            <a:pPr marL="274320" indent="-274320" eaLnBrk="1" fontAlgn="auto" hangingPunct="1">
              <a:spcAft>
                <a:spcPts val="0"/>
              </a:spcAft>
              <a:buClr>
                <a:schemeClr val="tx1">
                  <a:shade val="95000"/>
                </a:schemeClr>
              </a:buClr>
              <a:buFont typeface="Arial" pitchFamily="34" charset="0"/>
              <a:buChar char="•"/>
              <a:defRPr/>
            </a:pPr>
            <a:endParaRPr lang="en-US" dirty="0">
              <a:cs typeface="Times New Roman" pitchFamily="18" charset="0"/>
            </a:endParaRPr>
          </a:p>
          <a:p>
            <a:pPr marL="274320" indent="-274320" eaLnBrk="1" fontAlgn="auto" hangingPunct="1">
              <a:spcAft>
                <a:spcPts val="0"/>
              </a:spcAft>
              <a:buClr>
                <a:schemeClr val="tx1">
                  <a:shade val="95000"/>
                </a:schemeClr>
              </a:buClr>
              <a:buFont typeface="Arial" pitchFamily="34" charset="0"/>
              <a:buChar char="•"/>
              <a:defRPr/>
            </a:pPr>
            <a:r>
              <a:rPr lang="en-US" dirty="0">
                <a:cs typeface="Times New Roman" pitchFamily="18" charset="0"/>
              </a:rPr>
              <a:t>Lively &amp; intelligent; wary &amp; alert with highly mobile </a:t>
            </a:r>
            <a:r>
              <a:rPr lang="en-US" dirty="0" smtClean="0">
                <a:cs typeface="Times New Roman" pitchFamily="18" charset="0"/>
              </a:rPr>
              <a:t>ears that are alert for prey not funny noises or candy wrappers.</a:t>
            </a:r>
          </a:p>
          <a:p>
            <a:pPr marL="274320" indent="-274320" eaLnBrk="1" fontAlgn="auto" hangingPunct="1">
              <a:spcAft>
                <a:spcPts val="0"/>
              </a:spcAft>
              <a:buClr>
                <a:schemeClr val="tx1">
                  <a:shade val="95000"/>
                </a:schemeClr>
              </a:buClr>
              <a:defRPr/>
            </a:pPr>
            <a:endParaRPr lang="en-US" dirty="0">
              <a:cs typeface="Times New Roman" pitchFamily="18" charset="0"/>
            </a:endParaRPr>
          </a:p>
          <a:p>
            <a:pPr marL="274320" indent="-274320" eaLnBrk="1" fontAlgn="auto" hangingPunct="1">
              <a:spcAft>
                <a:spcPts val="0"/>
              </a:spcAft>
              <a:buClr>
                <a:schemeClr val="tx1">
                  <a:shade val="95000"/>
                </a:schemeClr>
              </a:buClr>
              <a:buFont typeface="Arial" pitchFamily="34" charset="0"/>
              <a:buChar char="•"/>
              <a:defRPr/>
            </a:pPr>
            <a:r>
              <a:rPr lang="en-US" dirty="0">
                <a:cs typeface="Times New Roman" pitchFamily="18" charset="0"/>
              </a:rPr>
              <a:t>Exists in the Smooth &amp; Wire-haired varieties.</a:t>
            </a:r>
            <a:r>
              <a:rPr lang="en-US" sz="2800" dirty="0">
                <a:cs typeface="Times New Roman" pitchFamily="18" charset="0"/>
              </a:rPr>
              <a:t> </a:t>
            </a:r>
          </a:p>
        </p:txBody>
      </p:sp>
      <p:sp>
        <p:nvSpPr>
          <p:cNvPr id="5" name="Date Placeholder 4"/>
          <p:cNvSpPr>
            <a:spLocks noGrp="1"/>
          </p:cNvSpPr>
          <p:nvPr>
            <p:ph type="dt" sz="half" idx="10"/>
          </p:nvPr>
        </p:nvSpPr>
        <p:spPr/>
        <p:txBody>
          <a:bodyPr/>
          <a:lstStyle/>
          <a:p>
            <a:pPr>
              <a:defRPr/>
            </a:pPr>
            <a:fld id="{4D660903-935E-4A72-B4E8-D6C3AE441C6B}" type="datetime1">
              <a:rPr lang="en-US" smtClean="0"/>
              <a:t>12/7/2019</a:t>
            </a:fld>
            <a:endParaRPr lang="en-US"/>
          </a:p>
        </p:txBody>
      </p:sp>
      <p:sp>
        <p:nvSpPr>
          <p:cNvPr id="9" name="Slide Number Placeholder 8"/>
          <p:cNvSpPr>
            <a:spLocks noGrp="1"/>
          </p:cNvSpPr>
          <p:nvPr>
            <p:ph type="sldNum" sz="quarter" idx="12"/>
          </p:nvPr>
        </p:nvSpPr>
        <p:spPr/>
        <p:txBody>
          <a:bodyPr/>
          <a:lstStyle/>
          <a:p>
            <a:pPr>
              <a:defRPr/>
            </a:pPr>
            <a:fld id="{F96E434D-BD8C-481D-8863-CD120BE6DC2D}" type="slidenum">
              <a:rPr lang="en-US" smtClean="0"/>
              <a:pPr>
                <a:defRPr/>
              </a:pPr>
              <a:t>40</a:t>
            </a:fld>
            <a:endParaRPr lang="en-US"/>
          </a:p>
        </p:txBody>
      </p:sp>
    </p:spTree>
  </p:cSld>
  <p:clrMapOvr>
    <a:masterClrMapping/>
  </p:clrMapOvr>
  <p:transition>
    <p:wheel spokes="2"/>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C:\Users\User\Desktop\Buster good cropped.jpg"/>
          <p:cNvPicPr>
            <a:picLocks noChangeAspect="1" noChangeArrowheads="1"/>
          </p:cNvPicPr>
          <p:nvPr/>
        </p:nvPicPr>
        <p:blipFill>
          <a:blip r:embed="rId3" cstate="print"/>
          <a:srcRect/>
          <a:stretch>
            <a:fillRect/>
          </a:stretch>
        </p:blipFill>
        <p:spPr bwMode="auto">
          <a:xfrm>
            <a:off x="5410200" y="3048000"/>
            <a:ext cx="3327400" cy="3468688"/>
          </a:xfrm>
          <a:prstGeom prst="rect">
            <a:avLst/>
          </a:prstGeom>
          <a:noFill/>
          <a:ln w="9525">
            <a:noFill/>
            <a:miter lim="800000"/>
            <a:headEnd/>
            <a:tailEnd/>
          </a:ln>
        </p:spPr>
      </p:pic>
      <p:sp>
        <p:nvSpPr>
          <p:cNvPr id="98306" name="Rectangle 2"/>
          <p:cNvSpPr>
            <a:spLocks noGrp="1" noChangeArrowheads="1"/>
          </p:cNvSpPr>
          <p:nvPr>
            <p:ph type="title"/>
          </p:nvPr>
        </p:nvSpPr>
        <p:spPr>
          <a:xfrm>
            <a:off x="685800" y="304800"/>
            <a:ext cx="7793038" cy="533400"/>
          </a:xfrm>
        </p:spPr>
        <p:txBody>
          <a:bodyPr>
            <a:normAutofit fontScale="90000"/>
          </a:bodyPr>
          <a:lstStyle/>
          <a:p>
            <a:pPr marL="54864" eaLnBrk="1" fontAlgn="auto" hangingPunct="1">
              <a:spcAft>
                <a:spcPts val="0"/>
              </a:spcAft>
              <a:defRPr/>
            </a:pPr>
            <a:r>
              <a:rPr>
                <a:solidFill>
                  <a:schemeClr val="tx2">
                    <a:lumMod val="75000"/>
                  </a:schemeClr>
                </a:solidFill>
                <a:cs typeface="Times New Roman" charset="0"/>
              </a:rPr>
              <a:t>Proportions</a:t>
            </a:r>
          </a:p>
        </p:txBody>
      </p:sp>
      <p:sp>
        <p:nvSpPr>
          <p:cNvPr id="19460" name="Rectangle 3"/>
          <p:cNvSpPr>
            <a:spLocks noGrp="1" noChangeArrowheads="1"/>
          </p:cNvSpPr>
          <p:nvPr>
            <p:ph type="body" sz="half" idx="1"/>
          </p:nvPr>
        </p:nvSpPr>
        <p:spPr>
          <a:xfrm>
            <a:off x="609600" y="1143000"/>
            <a:ext cx="3810000" cy="4800600"/>
          </a:xfrm>
        </p:spPr>
        <p:txBody>
          <a:bodyPr>
            <a:normAutofit lnSpcReduction="10000"/>
          </a:bodyPr>
          <a:lstStyle/>
          <a:p>
            <a:pPr eaLnBrk="1" hangingPunct="1">
              <a:lnSpc>
                <a:spcPct val="90000"/>
              </a:lnSpc>
            </a:pPr>
            <a:r>
              <a:rPr lang="en-US" dirty="0" smtClean="0">
                <a:cs typeface="Times New Roman" pitchFamily="18" charset="0"/>
              </a:rPr>
              <a:t>Slightly longer body length than height with a relation - body length/height at the withers: 11/10 </a:t>
            </a:r>
          </a:p>
          <a:p>
            <a:pPr eaLnBrk="1" hangingPunct="1">
              <a:lnSpc>
                <a:spcPct val="90000"/>
              </a:lnSpc>
            </a:pPr>
            <a:endParaRPr lang="en-US" dirty="0" smtClean="0">
              <a:cs typeface="Times New Roman" pitchFamily="18" charset="0"/>
            </a:endParaRPr>
          </a:p>
          <a:p>
            <a:pPr eaLnBrk="1" hangingPunct="1">
              <a:lnSpc>
                <a:spcPct val="90000"/>
              </a:lnSpc>
            </a:pPr>
            <a:r>
              <a:rPr lang="en-US" dirty="0" smtClean="0">
                <a:cs typeface="Times New Roman" pitchFamily="18" charset="0"/>
              </a:rPr>
              <a:t>Chest should be down to the elbow</a:t>
            </a:r>
          </a:p>
          <a:p>
            <a:pPr eaLnBrk="1" hangingPunct="1">
              <a:lnSpc>
                <a:spcPct val="90000"/>
              </a:lnSpc>
            </a:pPr>
            <a:endParaRPr lang="en-US" dirty="0" smtClean="0">
              <a:cs typeface="Times New Roman" pitchFamily="18" charset="0"/>
            </a:endParaRPr>
          </a:p>
          <a:p>
            <a:pPr eaLnBrk="1" hangingPunct="1">
              <a:lnSpc>
                <a:spcPct val="90000"/>
              </a:lnSpc>
            </a:pPr>
            <a:r>
              <a:rPr lang="en-US" dirty="0" smtClean="0">
                <a:cs typeface="Times New Roman" pitchFamily="18" charset="0"/>
              </a:rPr>
              <a:t>The muzzle length is shorter than the skull length </a:t>
            </a:r>
          </a:p>
        </p:txBody>
      </p:sp>
      <p:pic>
        <p:nvPicPr>
          <p:cNvPr id="19461" name="Picture 6" descr="C:\Users\User\Desktop\nova scotia 004.JPG"/>
          <p:cNvPicPr>
            <a:picLocks noChangeAspect="1" noChangeArrowheads="1"/>
          </p:cNvPicPr>
          <p:nvPr/>
        </p:nvPicPr>
        <p:blipFill>
          <a:blip r:embed="rId4" cstate="print"/>
          <a:srcRect/>
          <a:stretch>
            <a:fillRect/>
          </a:stretch>
        </p:blipFill>
        <p:spPr bwMode="auto">
          <a:xfrm>
            <a:off x="4648200" y="457200"/>
            <a:ext cx="3440113" cy="3154363"/>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8FB624D6-EEE9-4F64-B033-3898E784E186}"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41</a:t>
            </a:fld>
            <a:endParaRPr lang="en-US"/>
          </a:p>
        </p:txBody>
      </p:sp>
    </p:spTree>
  </p:cSld>
  <p:clrMapOvr>
    <a:masterClrMapping/>
  </p:clrMapOvr>
  <p:transition advTm="10000">
    <p:wheel spokes="2"/>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Medio and Grande</a:t>
            </a:r>
            <a:endParaRPr lang="en-US" dirty="0"/>
          </a:p>
        </p:txBody>
      </p:sp>
      <p:sp>
        <p:nvSpPr>
          <p:cNvPr id="3" name="Text Placeholder 2"/>
          <p:cNvSpPr>
            <a:spLocks noGrp="1"/>
          </p:cNvSpPr>
          <p:nvPr>
            <p:ph type="body" sz="half" idx="1"/>
          </p:nvPr>
        </p:nvSpPr>
        <p:spPr/>
        <p:txBody>
          <a:bodyPr/>
          <a:lstStyle/>
          <a:p>
            <a:endParaRPr lang="en-US"/>
          </a:p>
        </p:txBody>
      </p:sp>
      <p:pic>
        <p:nvPicPr>
          <p:cNvPr id="7" name="Online Image Placeholder 6"/>
          <p:cNvPicPr>
            <a:picLocks noGrp="1" noChangeAspect="1"/>
          </p:cNvPicPr>
          <p:nvPr>
            <p:ph type="clipArt" sz="half" idx="2"/>
          </p:nvPr>
        </p:nvPicPr>
        <p:blipFill>
          <a:blip r:embed="rId2" cstate="print">
            <a:extLst>
              <a:ext uri="{28A0092B-C50C-407E-A947-70E740481C1C}">
                <a14:useLocalDpi xmlns:a14="http://schemas.microsoft.com/office/drawing/2010/main" val="0"/>
              </a:ext>
            </a:extLst>
          </a:blip>
          <a:stretch>
            <a:fillRect/>
          </a:stretch>
        </p:blipFill>
        <p:spPr>
          <a:xfrm>
            <a:off x="1115587" y="1382367"/>
            <a:ext cx="6781800" cy="5475633"/>
          </a:xfrm>
        </p:spPr>
      </p:pic>
      <p:sp>
        <p:nvSpPr>
          <p:cNvPr id="5" name="Date Placeholder 4"/>
          <p:cNvSpPr>
            <a:spLocks noGrp="1"/>
          </p:cNvSpPr>
          <p:nvPr>
            <p:ph type="dt" sz="half" idx="10"/>
          </p:nvPr>
        </p:nvSpPr>
        <p:spPr/>
        <p:txBody>
          <a:bodyPr/>
          <a:lstStyle/>
          <a:p>
            <a:pPr>
              <a:defRPr/>
            </a:pPr>
            <a:fld id="{889AC618-E575-4AB2-9872-B9C1776231CF}"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3D378207-6E68-4821-8F77-ED66DA08DD53}" type="slidenum">
              <a:rPr lang="en-US" smtClean="0"/>
              <a:pPr>
                <a:defRPr/>
              </a:pPr>
              <a:t>42</a:t>
            </a:fld>
            <a:endParaRPr lang="en-US"/>
          </a:p>
        </p:txBody>
      </p:sp>
    </p:spTree>
    <p:extLst>
      <p:ext uri="{BB962C8B-B14F-4D97-AF65-F5344CB8AC3E}">
        <p14:creationId xmlns:p14="http://schemas.microsoft.com/office/powerpoint/2010/main" val="500020780"/>
      </p:ext>
    </p:extLst>
  </p:cSld>
  <p:clrMapOvr>
    <a:masterClrMapping/>
  </p:clrMapOvr>
  <p:transition advTm="10000">
    <p:wheel spokes="2"/>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228600"/>
            <a:ext cx="7793038" cy="1143000"/>
          </a:xfrm>
        </p:spPr>
        <p:txBody>
          <a:bodyPr/>
          <a:lstStyle/>
          <a:p>
            <a:pPr marL="54864" eaLnBrk="1" fontAlgn="auto" hangingPunct="1">
              <a:spcAft>
                <a:spcPts val="0"/>
              </a:spcAft>
              <a:defRPr/>
            </a:pPr>
            <a:r>
              <a:rPr>
                <a:solidFill>
                  <a:schemeClr val="tx2">
                    <a:tint val="100000"/>
                    <a:shade val="90000"/>
                    <a:satMod val="250000"/>
                    <a:alpha val="100000"/>
                  </a:schemeClr>
                </a:solidFill>
              </a:rPr>
              <a:t>Height - Weight</a:t>
            </a:r>
          </a:p>
        </p:txBody>
      </p:sp>
      <p:sp>
        <p:nvSpPr>
          <p:cNvPr id="24579" name="Rectangle 3"/>
          <p:cNvSpPr>
            <a:spLocks noGrp="1" noChangeArrowheads="1"/>
          </p:cNvSpPr>
          <p:nvPr>
            <p:ph type="body" sz="half" idx="1"/>
          </p:nvPr>
        </p:nvSpPr>
        <p:spPr>
          <a:xfrm>
            <a:off x="685800" y="1219200"/>
            <a:ext cx="7924800" cy="4419600"/>
          </a:xfrm>
        </p:spPr>
        <p:txBody>
          <a:bodyPr>
            <a:normAutofit lnSpcReduction="10000"/>
          </a:bodyPr>
          <a:lstStyle/>
          <a:p>
            <a:pPr marL="548640" indent="-411480" eaLnBrk="1" fontAlgn="auto" hangingPunct="1">
              <a:spcAft>
                <a:spcPts val="0"/>
              </a:spcAft>
              <a:buClr>
                <a:schemeClr val="tx1">
                  <a:shade val="95000"/>
                </a:schemeClr>
              </a:buClr>
              <a:buFont typeface="Wingdings 2"/>
              <a:buChar char=""/>
              <a:defRPr/>
            </a:pPr>
            <a:r>
              <a:rPr lang="en-US" dirty="0" smtClean="0"/>
              <a:t>The proportions of the Grande and </a:t>
            </a:r>
            <a:r>
              <a:rPr lang="en-US" dirty="0" err="1" smtClean="0"/>
              <a:t>Medio</a:t>
            </a:r>
            <a:r>
              <a:rPr lang="en-US" dirty="0" smtClean="0"/>
              <a:t> are almost square. Strong in build. Body length from </a:t>
            </a:r>
            <a:r>
              <a:rPr lang="en-US" dirty="0" err="1" smtClean="0"/>
              <a:t>prosternum</a:t>
            </a:r>
            <a:r>
              <a:rPr lang="en-US" dirty="0" smtClean="0"/>
              <a:t> to point of buttocks is approximately 10% longer than the height at the withers.</a:t>
            </a:r>
          </a:p>
          <a:p>
            <a:pPr marL="548640" indent="-411480" eaLnBrk="1" fontAlgn="auto" hangingPunct="1">
              <a:spcAft>
                <a:spcPts val="0"/>
              </a:spcAft>
              <a:buClr>
                <a:schemeClr val="tx1">
                  <a:shade val="95000"/>
                </a:schemeClr>
              </a:buClr>
              <a:buFont typeface="Wingdings 2"/>
              <a:buChar char=""/>
              <a:defRPr/>
            </a:pPr>
            <a:r>
              <a:rPr lang="en-US" dirty="0" smtClean="0"/>
              <a:t>GRANDE: 22" to 28" at the withers, 44 to 66 lbs</a:t>
            </a:r>
          </a:p>
          <a:p>
            <a:pPr marL="548640" indent="-411480" eaLnBrk="1" fontAlgn="auto" hangingPunct="1">
              <a:spcAft>
                <a:spcPts val="0"/>
              </a:spcAft>
              <a:buClr>
                <a:schemeClr val="tx1">
                  <a:shade val="95000"/>
                </a:schemeClr>
              </a:buClr>
              <a:buFont typeface="Wingdings 2"/>
              <a:buChar char=""/>
              <a:defRPr/>
            </a:pPr>
            <a:r>
              <a:rPr lang="en-US" dirty="0" smtClean="0"/>
              <a:t>MEDIO: 16" to 22" at the withers, 35 to 44 lbs</a:t>
            </a:r>
            <a:r>
              <a:rPr lang="en-US" dirty="0" smtClean="0">
                <a:cs typeface="Times New Roman" pitchFamily="18" charset="0"/>
              </a:rPr>
              <a:t/>
            </a:r>
            <a:br>
              <a:rPr lang="en-US" dirty="0" smtClean="0">
                <a:cs typeface="Times New Roman" pitchFamily="18" charset="0"/>
              </a:rPr>
            </a:br>
            <a:r>
              <a:rPr lang="en-US" dirty="0" smtClean="0">
                <a:cs typeface="Times New Roman" pitchFamily="18" charset="0"/>
              </a:rPr>
              <a:t> They are examined on the ground.</a:t>
            </a:r>
          </a:p>
          <a:p>
            <a:pPr marL="548640" indent="-411480">
              <a:buClr>
                <a:schemeClr val="tx1">
                  <a:shade val="95000"/>
                </a:schemeClr>
              </a:buClr>
              <a:buNone/>
              <a:defRPr/>
            </a:pPr>
            <a:r>
              <a:rPr lang="en-US" sz="3000" b="1" dirty="0" smtClean="0">
                <a:solidFill>
                  <a:srgbClr val="C00000"/>
                </a:solidFill>
                <a:cs typeface="Times New Roman" pitchFamily="18" charset="0"/>
              </a:rPr>
              <a:t>DQ - SIZE  UNDER 16”</a:t>
            </a:r>
            <a:endParaRPr lang="en-US" sz="3000" dirty="0" smtClean="0">
              <a:solidFill>
                <a:srgbClr val="C00000"/>
              </a:solidFill>
              <a:cs typeface="Times New Roman" pitchFamily="18" charset="0"/>
            </a:endParaRPr>
          </a:p>
          <a:p>
            <a:pPr marL="548640" indent="-411480" eaLnBrk="1" fontAlgn="auto" hangingPunct="1">
              <a:spcAft>
                <a:spcPts val="0"/>
              </a:spcAft>
              <a:buClr>
                <a:schemeClr val="tx1">
                  <a:shade val="95000"/>
                </a:schemeClr>
              </a:buClr>
              <a:buFont typeface="Wingdings 2"/>
              <a:buChar char=""/>
              <a:defRPr/>
            </a:pPr>
            <a:endParaRPr lang="en-US" dirty="0" smtClean="0">
              <a:cs typeface="Times New Roman" pitchFamily="18" charset="0"/>
            </a:endParaRPr>
          </a:p>
        </p:txBody>
      </p:sp>
      <p:sp>
        <p:nvSpPr>
          <p:cNvPr id="4" name="Date Placeholder 3"/>
          <p:cNvSpPr>
            <a:spLocks noGrp="1"/>
          </p:cNvSpPr>
          <p:nvPr>
            <p:ph type="dt" sz="half" idx="10"/>
          </p:nvPr>
        </p:nvSpPr>
        <p:spPr/>
        <p:txBody>
          <a:bodyPr/>
          <a:lstStyle/>
          <a:p>
            <a:pPr>
              <a:defRPr/>
            </a:pPr>
            <a:fld id="{33A583FD-8ECB-43C1-9062-8F72814509DD}"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43</a:t>
            </a:fld>
            <a:endParaRPr lang="en-US"/>
          </a:p>
        </p:txBody>
      </p:sp>
    </p:spTree>
  </p:cSld>
  <p:clrMapOvr>
    <a:masterClrMapping/>
  </p:clrMapOvr>
  <p:transition advTm="10000">
    <p:wheel spokes="2"/>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304800"/>
            <a:ext cx="4752975" cy="1143000"/>
          </a:xfrm>
        </p:spPr>
        <p:txBody>
          <a:bodyPr/>
          <a:lstStyle/>
          <a:p>
            <a:pPr marL="54864" eaLnBrk="1" fontAlgn="auto" hangingPunct="1">
              <a:spcAft>
                <a:spcPts val="0"/>
              </a:spcAft>
              <a:defRPr/>
            </a:pPr>
            <a:r>
              <a:rPr>
                <a:solidFill>
                  <a:schemeClr val="tx2">
                    <a:tint val="100000"/>
                    <a:shade val="90000"/>
                    <a:satMod val="250000"/>
                    <a:alpha val="100000"/>
                  </a:schemeClr>
                </a:solidFill>
                <a:cs typeface="Times New Roman" charset="0"/>
              </a:rPr>
              <a:t>Head</a:t>
            </a:r>
          </a:p>
        </p:txBody>
      </p:sp>
      <p:sp>
        <p:nvSpPr>
          <p:cNvPr id="18435" name="Rectangle 3"/>
          <p:cNvSpPr>
            <a:spLocks noGrp="1" noChangeArrowheads="1"/>
          </p:cNvSpPr>
          <p:nvPr>
            <p:ph type="body" sz="half" idx="1"/>
          </p:nvPr>
        </p:nvSpPr>
        <p:spPr>
          <a:xfrm>
            <a:off x="609600" y="1371600"/>
            <a:ext cx="3962400" cy="4724400"/>
          </a:xfrm>
        </p:spPr>
        <p:txBody>
          <a:bodyPr>
            <a:normAutofit fontScale="92500" lnSpcReduction="10000"/>
          </a:bodyPr>
          <a:lstStyle/>
          <a:p>
            <a:pPr marL="274320" indent="-274320" eaLnBrk="1" fontAlgn="auto" hangingPunct="1">
              <a:spcAft>
                <a:spcPts val="0"/>
              </a:spcAft>
              <a:buFont typeface="Wingdings"/>
              <a:buChar char=""/>
              <a:defRPr/>
            </a:pPr>
            <a:r>
              <a:rPr lang="en-US" smtClean="0">
                <a:cs typeface="Times New Roman" pitchFamily="18" charset="0"/>
              </a:rPr>
              <a:t>Lean, fine, flat or slightly arched skull.</a:t>
            </a:r>
          </a:p>
          <a:p>
            <a:pPr marL="274320" indent="-274320" eaLnBrk="1" fontAlgn="auto" hangingPunct="1">
              <a:spcAft>
                <a:spcPts val="0"/>
              </a:spcAft>
              <a:buFont typeface="Wingdings"/>
              <a:buChar char=""/>
              <a:defRPr/>
            </a:pPr>
            <a:r>
              <a:rPr lang="en-US" smtClean="0">
                <a:cs typeface="Times New Roman" pitchFamily="18" charset="0"/>
              </a:rPr>
              <a:t>Shaped like a 4-sided pyramid, tapering towards a slightly protruding tip. </a:t>
            </a:r>
          </a:p>
          <a:p>
            <a:pPr marL="274320" indent="-274320" eaLnBrk="1" fontAlgn="auto" hangingPunct="1">
              <a:spcAft>
                <a:spcPts val="0"/>
              </a:spcAft>
              <a:buFont typeface="Wingdings"/>
              <a:buChar char=""/>
              <a:defRPr/>
            </a:pPr>
            <a:r>
              <a:rPr lang="en-US" smtClean="0">
                <a:cs typeface="Times New Roman" pitchFamily="18" charset="0"/>
              </a:rPr>
              <a:t>Occipital bone slightly prominent. </a:t>
            </a:r>
          </a:p>
          <a:p>
            <a:pPr marL="274320" indent="-274320" eaLnBrk="1" fontAlgn="auto" hangingPunct="1">
              <a:spcAft>
                <a:spcPts val="0"/>
              </a:spcAft>
              <a:buFont typeface="Wingdings"/>
              <a:buChar char=""/>
              <a:defRPr/>
            </a:pPr>
            <a:r>
              <a:rPr lang="en-US" smtClean="0">
                <a:cs typeface="Times New Roman" pitchFamily="18" charset="0"/>
              </a:rPr>
              <a:t>Stop barely defined.</a:t>
            </a:r>
          </a:p>
          <a:p>
            <a:pPr marL="274320" indent="-274320" eaLnBrk="1" fontAlgn="auto" hangingPunct="1">
              <a:spcAft>
                <a:spcPts val="0"/>
              </a:spcAft>
              <a:buFont typeface="Wingdings"/>
              <a:buChar char=""/>
              <a:defRPr/>
            </a:pPr>
            <a:r>
              <a:rPr lang="en-US" smtClean="0">
                <a:cs typeface="Times New Roman" pitchFamily="18" charset="0"/>
              </a:rPr>
              <a:t>Nose:</a:t>
            </a:r>
          </a:p>
          <a:p>
            <a:pPr marL="640080" lvl="1" indent="-274320" eaLnBrk="1" fontAlgn="auto" hangingPunct="1">
              <a:spcAft>
                <a:spcPts val="0"/>
              </a:spcAft>
              <a:buFont typeface="Wingdings 2"/>
              <a:buChar char=""/>
              <a:defRPr/>
            </a:pPr>
            <a:r>
              <a:rPr lang="en-US" smtClean="0">
                <a:cs typeface="Times New Roman" pitchFamily="18" charset="0"/>
              </a:rPr>
              <a:t>Nose Color is always darker than the coat</a:t>
            </a:r>
          </a:p>
        </p:txBody>
      </p:sp>
      <p:pic>
        <p:nvPicPr>
          <p:cNvPr id="21508" name="Picture 0" descr="kangoosmile2[1]"/>
          <p:cNvPicPr>
            <a:picLocks noGrp="1" noChangeAspect="1" noChangeArrowheads="1"/>
          </p:cNvPicPr>
          <p:nvPr>
            <p:ph type="clipArt" sz="half" idx="2"/>
          </p:nvPr>
        </p:nvPicPr>
        <p:blipFill>
          <a:blip r:embed="rId3" cstate="print"/>
          <a:srcRect/>
          <a:stretch>
            <a:fillRect/>
          </a:stretch>
        </p:blipFill>
        <p:spPr>
          <a:xfrm>
            <a:off x="5791200" y="228600"/>
            <a:ext cx="2382838" cy="2971800"/>
          </a:xfrm>
          <a:ln w="57150" algn="in">
            <a:solidFill>
              <a:srgbClr val="752C19"/>
            </a:solidFill>
          </a:ln>
        </p:spPr>
      </p:pic>
      <p:pic>
        <p:nvPicPr>
          <p:cNvPr id="21509" name="Picture 7" descr="C:\Users\User\Desktop\nina10709.JPG"/>
          <p:cNvPicPr>
            <a:picLocks noChangeAspect="1" noChangeArrowheads="1"/>
          </p:cNvPicPr>
          <p:nvPr/>
        </p:nvPicPr>
        <p:blipFill>
          <a:blip r:embed="rId4" cstate="print"/>
          <a:srcRect/>
          <a:stretch>
            <a:fillRect/>
          </a:stretch>
        </p:blipFill>
        <p:spPr bwMode="auto">
          <a:xfrm>
            <a:off x="7239000" y="3581400"/>
            <a:ext cx="1401763" cy="2122488"/>
          </a:xfrm>
          <a:prstGeom prst="rect">
            <a:avLst/>
          </a:prstGeom>
          <a:noFill/>
          <a:ln w="9525">
            <a:noFill/>
            <a:miter lim="800000"/>
            <a:headEnd/>
            <a:tailEnd/>
          </a:ln>
        </p:spPr>
      </p:pic>
      <p:pic>
        <p:nvPicPr>
          <p:cNvPr id="21510" name="Picture 8" descr="C:\Users\User\Desktop\cropped quiso.jpg"/>
          <p:cNvPicPr>
            <a:picLocks noChangeAspect="1" noChangeArrowheads="1"/>
          </p:cNvPicPr>
          <p:nvPr/>
        </p:nvPicPr>
        <p:blipFill>
          <a:blip r:embed="rId5" cstate="print"/>
          <a:srcRect/>
          <a:stretch>
            <a:fillRect/>
          </a:stretch>
        </p:blipFill>
        <p:spPr bwMode="auto">
          <a:xfrm>
            <a:off x="4843463" y="3276600"/>
            <a:ext cx="1838325" cy="2706688"/>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67388728-32BD-4813-A29C-AD511B90B19F}" type="datetime1">
              <a:rPr lang="en-US" smtClean="0"/>
              <a:t>12/7/2019</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44</a:t>
            </a:fld>
            <a:endParaRPr lang="en-US"/>
          </a:p>
        </p:txBody>
      </p:sp>
    </p:spTree>
  </p:cSld>
  <p:clrMapOvr>
    <a:masterClrMapping/>
  </p:clrMapOvr>
  <p:transition advTm="10000">
    <p:wheel spokes="2"/>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marL="54864" eaLnBrk="1" fontAlgn="auto" hangingPunct="1">
              <a:spcAft>
                <a:spcPts val="0"/>
              </a:spcAft>
              <a:defRPr/>
            </a:pPr>
            <a:r>
              <a:rPr>
                <a:solidFill>
                  <a:schemeClr val="tx2">
                    <a:tint val="100000"/>
                    <a:shade val="90000"/>
                    <a:satMod val="250000"/>
                    <a:alpha val="100000"/>
                  </a:schemeClr>
                </a:solidFill>
                <a:cs typeface="Times New Roman" charset="0"/>
              </a:rPr>
              <a:t>  </a:t>
            </a:r>
          </a:p>
        </p:txBody>
      </p:sp>
      <p:sp>
        <p:nvSpPr>
          <p:cNvPr id="16387" name="Rectangle 3"/>
          <p:cNvSpPr>
            <a:spLocks noGrp="1" noChangeArrowheads="1"/>
          </p:cNvSpPr>
          <p:nvPr>
            <p:ph type="body" sz="half" idx="1"/>
          </p:nvPr>
        </p:nvSpPr>
        <p:spPr>
          <a:xfrm>
            <a:off x="762000" y="685800"/>
            <a:ext cx="3962400" cy="5410200"/>
          </a:xfrm>
        </p:spPr>
        <p:txBody>
          <a:bodyPr>
            <a:normAutofit fontScale="92500" lnSpcReduction="10000"/>
          </a:bodyPr>
          <a:lstStyle/>
          <a:p>
            <a:pPr marL="548640" indent="-411480" eaLnBrk="1" fontAlgn="auto" hangingPunct="1">
              <a:spcAft>
                <a:spcPts val="0"/>
              </a:spcAft>
              <a:buClr>
                <a:schemeClr val="tx1">
                  <a:shade val="95000"/>
                </a:schemeClr>
              </a:buClr>
              <a:buFont typeface="Wingdings 2"/>
              <a:buChar char=""/>
              <a:defRPr/>
            </a:pPr>
            <a:r>
              <a:rPr lang="en-US" sz="1800" b="1" dirty="0" smtClean="0">
                <a:cs typeface="Times New Roman" pitchFamily="18" charset="0"/>
              </a:rPr>
              <a:t>Muzzle: </a:t>
            </a:r>
            <a:r>
              <a:rPr lang="en-US" sz="1800" dirty="0" smtClean="0">
                <a:cs typeface="Times New Roman" pitchFamily="18" charset="0"/>
              </a:rPr>
              <a:t>Curved, with a straight profile; shorter than the skull; broader at the base than at the tip.</a:t>
            </a:r>
          </a:p>
          <a:p>
            <a:pPr marL="548640" indent="-411480" eaLnBrk="1" fontAlgn="auto" hangingPunct="1">
              <a:spcAft>
                <a:spcPts val="0"/>
              </a:spcAft>
              <a:buClr>
                <a:schemeClr val="tx1">
                  <a:shade val="95000"/>
                </a:schemeClr>
              </a:buClr>
              <a:buFont typeface="Wingdings 2"/>
              <a:buNone/>
              <a:defRPr/>
            </a:pPr>
            <a:endParaRPr lang="en-US" sz="18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800" b="1" dirty="0" smtClean="0">
                <a:cs typeface="Times New Roman" pitchFamily="18" charset="0"/>
              </a:rPr>
              <a:t>Lips:</a:t>
            </a:r>
            <a:r>
              <a:rPr lang="en-US" sz="1800" dirty="0" smtClean="0">
                <a:cs typeface="Times New Roman" pitchFamily="18" charset="0"/>
              </a:rPr>
              <a:t> Close fitting, thin; firm, opening horizontally and well pigmented.</a:t>
            </a:r>
          </a:p>
          <a:p>
            <a:pPr marL="548640" indent="-411480" eaLnBrk="1" fontAlgn="auto" hangingPunct="1">
              <a:spcAft>
                <a:spcPts val="0"/>
              </a:spcAft>
              <a:buClr>
                <a:schemeClr val="tx1">
                  <a:shade val="95000"/>
                </a:schemeClr>
              </a:buClr>
              <a:buFont typeface="Wingdings 2"/>
              <a:buChar char=""/>
              <a:defRPr/>
            </a:pPr>
            <a:endParaRPr lang="en-US" sz="18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800" b="1" dirty="0" smtClean="0">
                <a:cs typeface="Times New Roman" pitchFamily="18" charset="0"/>
              </a:rPr>
              <a:t>Jaws/Teeth: </a:t>
            </a:r>
            <a:r>
              <a:rPr lang="en-US" sz="1800" dirty="0" smtClean="0">
                <a:cs typeface="Times New Roman" pitchFamily="18" charset="0"/>
              </a:rPr>
              <a:t>Normal with scissors bite, with white solid teeth.</a:t>
            </a:r>
          </a:p>
          <a:p>
            <a:pPr marL="548640" indent="-411480" eaLnBrk="1" fontAlgn="auto" hangingPunct="1">
              <a:spcAft>
                <a:spcPts val="0"/>
              </a:spcAft>
              <a:buClr>
                <a:schemeClr val="tx1">
                  <a:shade val="95000"/>
                </a:schemeClr>
              </a:buClr>
              <a:buFont typeface="Wingdings 2"/>
              <a:buChar char=""/>
              <a:defRPr/>
            </a:pPr>
            <a:endParaRPr lang="en-US" sz="18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800" b="1" dirty="0" smtClean="0">
                <a:cs typeface="Times New Roman" pitchFamily="18" charset="0"/>
              </a:rPr>
              <a:t>Cheeks: </a:t>
            </a:r>
            <a:r>
              <a:rPr lang="en-US" sz="1800" dirty="0" smtClean="0">
                <a:cs typeface="Times New Roman" pitchFamily="18" charset="0"/>
              </a:rPr>
              <a:t>Lean and obliquely set.</a:t>
            </a:r>
          </a:p>
          <a:p>
            <a:pPr marL="548640" indent="-411480" eaLnBrk="1" fontAlgn="auto" hangingPunct="1">
              <a:spcAft>
                <a:spcPts val="0"/>
              </a:spcAft>
              <a:buClr>
                <a:schemeClr val="tx1">
                  <a:shade val="95000"/>
                </a:schemeClr>
              </a:buClr>
              <a:buFont typeface="Wingdings 2"/>
              <a:buChar char=""/>
              <a:defRPr/>
            </a:pPr>
            <a:endParaRPr lang="en-US" sz="18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800" b="1" dirty="0" smtClean="0">
                <a:cs typeface="Times New Roman" pitchFamily="18" charset="0"/>
              </a:rPr>
              <a:t>Eyes:</a:t>
            </a:r>
            <a:r>
              <a:rPr lang="en-US" sz="1800" dirty="0" smtClean="0">
                <a:cs typeface="Times New Roman" pitchFamily="18" charset="0"/>
              </a:rPr>
              <a:t> Very expressive, moderate in size, not prominent, set obliquely, color varies according to coat color, from Honey to Brown. </a:t>
            </a:r>
          </a:p>
        </p:txBody>
      </p:sp>
      <p:pic>
        <p:nvPicPr>
          <p:cNvPr id="22532" name="ClipArt Placeholder 10" descr="hanna candid close up.jpg"/>
          <p:cNvPicPr>
            <a:picLocks noGrp="1" noChangeAspect="1"/>
          </p:cNvPicPr>
          <p:nvPr>
            <p:ph type="clipArt" sz="half" idx="2"/>
          </p:nvPr>
        </p:nvPicPr>
        <p:blipFill>
          <a:blip r:embed="rId3" cstate="print"/>
          <a:stretch>
            <a:fillRect/>
          </a:stretch>
        </p:blipFill>
        <p:spPr>
          <a:xfrm>
            <a:off x="5223117" y="2017713"/>
            <a:ext cx="3653942" cy="4114800"/>
          </a:xfrm>
        </p:spPr>
      </p:pic>
      <p:pic>
        <p:nvPicPr>
          <p:cNvPr id="22533" name="Picture 11" descr="dani head cropped.JPG"/>
          <p:cNvPicPr>
            <a:picLocks noChangeAspect="1"/>
          </p:cNvPicPr>
          <p:nvPr/>
        </p:nvPicPr>
        <p:blipFill>
          <a:blip r:embed="rId4" cstate="print"/>
          <a:srcRect/>
          <a:stretch>
            <a:fillRect/>
          </a:stretch>
        </p:blipFill>
        <p:spPr bwMode="auto">
          <a:xfrm>
            <a:off x="6400800" y="152400"/>
            <a:ext cx="2057400" cy="197167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1113723D-2820-4B3C-B49B-DD45B16B0683}"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45</a:t>
            </a:fld>
            <a:endParaRPr lang="en-US"/>
          </a:p>
        </p:txBody>
      </p:sp>
    </p:spTree>
  </p:cSld>
  <p:clrMapOvr>
    <a:masterClrMapping/>
  </p:clrMapOvr>
  <p:transition advTm="10000">
    <p:wheel spokes="2"/>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sz="half" idx="1"/>
          </p:nvPr>
        </p:nvSpPr>
        <p:spPr>
          <a:xfrm>
            <a:off x="304800" y="609600"/>
            <a:ext cx="4687888" cy="5522913"/>
          </a:xfrm>
        </p:spPr>
        <p:txBody>
          <a:bodyPr>
            <a:normAutofit fontScale="92500" lnSpcReduction="10000"/>
          </a:bodyPr>
          <a:lstStyle/>
          <a:p>
            <a:pPr eaLnBrk="1" hangingPunct="1">
              <a:buFont typeface="Wingdings 2" pitchFamily="18" charset="2"/>
              <a:buNone/>
            </a:pPr>
            <a:r>
              <a:rPr lang="en-US" b="1" dirty="0" smtClean="0">
                <a:cs typeface="Times New Roman" pitchFamily="18" charset="0"/>
              </a:rPr>
              <a:t>Ears:</a:t>
            </a:r>
            <a:r>
              <a:rPr lang="en-US" dirty="0" smtClean="0">
                <a:cs typeface="Times New Roman" pitchFamily="18" charset="0"/>
              </a:rPr>
              <a:t> </a:t>
            </a:r>
          </a:p>
          <a:p>
            <a:pPr eaLnBrk="1" hangingPunct="1"/>
            <a:r>
              <a:rPr lang="en-US" dirty="0" smtClean="0">
                <a:cs typeface="Times New Roman" pitchFamily="18" charset="0"/>
              </a:rPr>
              <a:t>Large, thin, triangular shaped, broad at the base tapering to a fine point.</a:t>
            </a:r>
          </a:p>
          <a:p>
            <a:pPr eaLnBrk="1" hangingPunct="1"/>
            <a:r>
              <a:rPr lang="en-US" dirty="0" smtClean="0">
                <a:cs typeface="Times New Roman" pitchFamily="18" charset="0"/>
              </a:rPr>
              <a:t>Set on medium high and obliquely. </a:t>
            </a:r>
          </a:p>
          <a:p>
            <a:pPr eaLnBrk="1" hangingPunct="1"/>
            <a:r>
              <a:rPr lang="en-US" dirty="0" smtClean="0">
                <a:solidFill>
                  <a:srgbClr val="FF0000"/>
                </a:solidFill>
                <a:cs typeface="Times New Roman" pitchFamily="18" charset="0"/>
              </a:rPr>
              <a:t>Lift at the base, </a:t>
            </a:r>
            <a:r>
              <a:rPr lang="en-US" u="sng" dirty="0" smtClean="0">
                <a:cs typeface="Times New Roman" pitchFamily="18" charset="0"/>
              </a:rPr>
              <a:t>always very mobile</a:t>
            </a:r>
            <a:r>
              <a:rPr lang="en-US" dirty="0" smtClean="0">
                <a:cs typeface="Times New Roman" pitchFamily="18" charset="0"/>
              </a:rPr>
              <a:t>, typically carried erect however many times moving to assess environment. Length of ear greater than width at set on. </a:t>
            </a:r>
          </a:p>
          <a:p>
            <a:r>
              <a:rPr lang="en-US" sz="2800" b="1" dirty="0" smtClean="0">
                <a:solidFill>
                  <a:srgbClr val="C00000"/>
                </a:solidFill>
                <a:cs typeface="Times New Roman" pitchFamily="18" charset="0"/>
              </a:rPr>
              <a:t>DQ –Drooping hound ears</a:t>
            </a:r>
            <a:endParaRPr lang="en-US" dirty="0" smtClean="0">
              <a:solidFill>
                <a:srgbClr val="C00000"/>
              </a:solidFill>
              <a:cs typeface="Times New Roman" pitchFamily="18" charset="0"/>
            </a:endParaRPr>
          </a:p>
        </p:txBody>
      </p:sp>
      <p:pic>
        <p:nvPicPr>
          <p:cNvPr id="23555" name="Picture 4"/>
          <p:cNvPicPr>
            <a:picLocks noGrp="1" noChangeAspect="1" noChangeArrowheads="1"/>
          </p:cNvPicPr>
          <p:nvPr>
            <p:ph type="clipArt" sz="half" idx="2"/>
          </p:nvPr>
        </p:nvPicPr>
        <p:blipFill>
          <a:blip r:embed="rId3" cstate="print"/>
          <a:srcRect/>
          <a:stretch>
            <a:fillRect/>
          </a:stretch>
        </p:blipFill>
        <p:spPr>
          <a:xfrm>
            <a:off x="4876800" y="3276600"/>
            <a:ext cx="1703388" cy="2438400"/>
          </a:xfrm>
        </p:spPr>
      </p:pic>
      <p:pic>
        <p:nvPicPr>
          <p:cNvPr id="23556" name="Picture 2" descr="wire podengo medio wirehaired portuguese.jpg"/>
          <p:cNvPicPr>
            <a:picLocks noChangeAspect="1" noChangeArrowheads="1"/>
          </p:cNvPicPr>
          <p:nvPr/>
        </p:nvPicPr>
        <p:blipFill>
          <a:blip r:embed="rId4" cstate="print"/>
          <a:srcRect/>
          <a:stretch>
            <a:fillRect/>
          </a:stretch>
        </p:blipFill>
        <p:spPr bwMode="auto">
          <a:xfrm>
            <a:off x="5105400" y="457200"/>
            <a:ext cx="2286000" cy="2381250"/>
          </a:xfrm>
          <a:prstGeom prst="rect">
            <a:avLst/>
          </a:prstGeom>
          <a:noFill/>
          <a:ln w="9525">
            <a:noFill/>
            <a:miter lim="800000"/>
            <a:headEnd/>
            <a:tailEnd/>
          </a:ln>
        </p:spPr>
      </p:pic>
      <p:pic>
        <p:nvPicPr>
          <p:cNvPr id="23557" name="Picture 6" descr="C:\Users\User\Desktop\nina10709.JPG"/>
          <p:cNvPicPr>
            <a:picLocks noChangeAspect="1" noChangeArrowheads="1"/>
          </p:cNvPicPr>
          <p:nvPr/>
        </p:nvPicPr>
        <p:blipFill>
          <a:blip r:embed="rId5" cstate="print"/>
          <a:srcRect/>
          <a:stretch>
            <a:fillRect/>
          </a:stretch>
        </p:blipFill>
        <p:spPr bwMode="auto">
          <a:xfrm>
            <a:off x="7315200" y="1752600"/>
            <a:ext cx="1371600" cy="1817688"/>
          </a:xfrm>
          <a:prstGeom prst="rect">
            <a:avLst/>
          </a:prstGeom>
          <a:noFill/>
          <a:ln w="9525">
            <a:noFill/>
            <a:miter lim="800000"/>
            <a:headEnd/>
            <a:tailEnd/>
          </a:ln>
        </p:spPr>
      </p:pic>
      <p:pic>
        <p:nvPicPr>
          <p:cNvPr id="23558" name="Picture 7" descr="C:\Users\User\Desktop\OuihedII.jpg"/>
          <p:cNvPicPr>
            <a:picLocks noChangeAspect="1" noChangeArrowheads="1"/>
          </p:cNvPicPr>
          <p:nvPr/>
        </p:nvPicPr>
        <p:blipFill>
          <a:blip r:embed="rId6" cstate="print"/>
          <a:srcRect/>
          <a:stretch>
            <a:fillRect/>
          </a:stretch>
        </p:blipFill>
        <p:spPr bwMode="auto">
          <a:xfrm>
            <a:off x="6705600" y="3886200"/>
            <a:ext cx="1828800" cy="22860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737A1445-AFEF-4D22-9B27-273DF3B2C23F}" type="datetime1">
              <a:rPr lang="en-US" smtClean="0"/>
              <a:t>12/7/2019</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46</a:t>
            </a:fld>
            <a:endParaRPr lang="en-US"/>
          </a:p>
        </p:txBody>
      </p:sp>
    </p:spTree>
  </p:cSld>
  <p:clrMapOvr>
    <a:masterClrMapping/>
  </p:clrMapOvr>
  <p:transition advTm="10000">
    <p:wheel spokes="2"/>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638800" y="457200"/>
            <a:ext cx="3152775" cy="1143000"/>
          </a:xfrm>
        </p:spPr>
        <p:txBody>
          <a:bodyPr/>
          <a:lstStyle/>
          <a:p>
            <a:pPr marL="54864" eaLnBrk="1" fontAlgn="auto" hangingPunct="1">
              <a:spcAft>
                <a:spcPts val="0"/>
              </a:spcAft>
              <a:defRPr/>
            </a:pPr>
            <a:r>
              <a:rPr sz="4000">
                <a:solidFill>
                  <a:schemeClr val="tx2">
                    <a:lumMod val="75000"/>
                  </a:schemeClr>
                </a:solidFill>
                <a:cs typeface="Times New Roman" charset="0"/>
              </a:rPr>
              <a:t>Body shape</a:t>
            </a:r>
          </a:p>
        </p:txBody>
      </p:sp>
      <p:sp>
        <p:nvSpPr>
          <p:cNvPr id="23555" name="Rectangle 3"/>
          <p:cNvSpPr>
            <a:spLocks noGrp="1" noChangeArrowheads="1"/>
          </p:cNvSpPr>
          <p:nvPr>
            <p:ph type="body" sz="half" idx="1"/>
          </p:nvPr>
        </p:nvSpPr>
        <p:spPr>
          <a:xfrm>
            <a:off x="228600" y="533400"/>
            <a:ext cx="4764088" cy="6019800"/>
          </a:xfrm>
        </p:spPr>
        <p:txBody>
          <a:bodyPr>
            <a:normAutofit lnSpcReduction="10000"/>
          </a:bodyPr>
          <a:lstStyle/>
          <a:p>
            <a:pPr marL="274320" indent="-274320" eaLnBrk="1" fontAlgn="auto" hangingPunct="1">
              <a:spcAft>
                <a:spcPts val="0"/>
              </a:spcAft>
              <a:buClr>
                <a:schemeClr val="tx1">
                  <a:shade val="95000"/>
                </a:schemeClr>
              </a:buClr>
              <a:buFont typeface="Wingdings 2"/>
              <a:buChar char=""/>
              <a:defRPr/>
            </a:pPr>
            <a:r>
              <a:rPr lang="en-US" sz="1400" b="1" dirty="0" smtClean="0">
                <a:cs typeface="Times New Roman" pitchFamily="18" charset="0"/>
              </a:rPr>
              <a:t>Neck: </a:t>
            </a:r>
            <a:r>
              <a:rPr lang="en-US" sz="1400" dirty="0" smtClean="0">
                <a:cs typeface="Times New Roman" pitchFamily="18" charset="0"/>
              </a:rPr>
              <a:t>With a harmonious transition from head to body; Straight of medium length, strong and well-muscled, clean throat line.</a:t>
            </a:r>
          </a:p>
          <a:p>
            <a:pPr marL="274320" indent="-274320" eaLnBrk="1" fontAlgn="auto" hangingPunct="1">
              <a:spcAft>
                <a:spcPts val="0"/>
              </a:spcAft>
              <a:buClr>
                <a:schemeClr val="tx1">
                  <a:shade val="95000"/>
                </a:schemeClr>
              </a:buClr>
              <a:buFont typeface="Wingdings 2"/>
              <a:buChar char=""/>
              <a:defRPr/>
            </a:pPr>
            <a:endParaRPr lang="en-US" sz="1400" dirty="0" smtClean="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smtClean="0">
                <a:cs typeface="Times New Roman" pitchFamily="18" charset="0"/>
              </a:rPr>
              <a:t>Top line:</a:t>
            </a:r>
            <a:r>
              <a:rPr lang="en-US" sz="1400" dirty="0" smtClean="0">
                <a:cs typeface="Times New Roman" pitchFamily="18" charset="0"/>
              </a:rPr>
              <a:t> Length of body slightly greater than height at withers. </a:t>
            </a:r>
            <a:r>
              <a:rPr lang="en-US" sz="1400" dirty="0" err="1" smtClean="0">
                <a:cs typeface="Times New Roman" pitchFamily="18" charset="0"/>
              </a:rPr>
              <a:t>Topline</a:t>
            </a:r>
            <a:r>
              <a:rPr lang="en-US" sz="1400" dirty="0" smtClean="0">
                <a:cs typeface="Times New Roman" pitchFamily="18" charset="0"/>
              </a:rPr>
              <a:t>  typical </a:t>
            </a:r>
            <a:r>
              <a:rPr lang="en-US" sz="1400" dirty="0" err="1" smtClean="0">
                <a:cs typeface="Times New Roman" pitchFamily="18" charset="0"/>
              </a:rPr>
              <a:t>sighthound</a:t>
            </a:r>
            <a:r>
              <a:rPr lang="en-US" sz="1400" dirty="0" smtClean="0">
                <a:cs typeface="Times New Roman" pitchFamily="18" charset="0"/>
              </a:rPr>
              <a:t> straight or slightly arched over loin. </a:t>
            </a:r>
          </a:p>
          <a:p>
            <a:pPr marL="274320" indent="-274320" eaLnBrk="1" fontAlgn="auto" hangingPunct="1">
              <a:spcAft>
                <a:spcPts val="0"/>
              </a:spcAft>
              <a:buClr>
                <a:schemeClr val="tx1">
                  <a:shade val="95000"/>
                </a:schemeClr>
              </a:buClr>
              <a:buFont typeface="Wingdings 2"/>
              <a:buChar char=""/>
              <a:defRPr/>
            </a:pPr>
            <a:endParaRPr lang="en-US" sz="1400" dirty="0" smtClean="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smtClean="0">
                <a:cs typeface="Times New Roman" pitchFamily="18" charset="0"/>
              </a:rPr>
              <a:t>Body: </a:t>
            </a:r>
            <a:r>
              <a:rPr lang="en-US" sz="1400" dirty="0" smtClean="0">
                <a:cs typeface="Times New Roman" pitchFamily="18" charset="0"/>
              </a:rPr>
              <a:t>Ribs moderately well sprung and well carried back. Chest moderately deep and not too wide. Fore chest slightly accentuated. Underline slightly rising.</a:t>
            </a:r>
          </a:p>
          <a:p>
            <a:pPr marL="274320" indent="-274320" eaLnBrk="1" fontAlgn="auto" hangingPunct="1">
              <a:spcAft>
                <a:spcPts val="0"/>
              </a:spcAft>
              <a:buClr>
                <a:schemeClr val="tx1">
                  <a:shade val="95000"/>
                </a:schemeClr>
              </a:buClr>
              <a:buFont typeface="Wingdings 2"/>
              <a:buChar char=""/>
              <a:defRPr/>
            </a:pPr>
            <a:endParaRPr lang="en-US" sz="1400" dirty="0" smtClean="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smtClean="0">
                <a:cs typeface="Times New Roman" pitchFamily="18" charset="0"/>
              </a:rPr>
              <a:t>Croup: </a:t>
            </a:r>
            <a:r>
              <a:rPr lang="en-US" sz="1400" dirty="0" smtClean="0">
                <a:cs typeface="Times New Roman" pitchFamily="18" charset="0"/>
              </a:rPr>
              <a:t>Straight or slightly sloping; medium sized; broad and muscled. </a:t>
            </a:r>
          </a:p>
          <a:p>
            <a:pPr marL="274320" indent="-274320" eaLnBrk="1" fontAlgn="auto" hangingPunct="1">
              <a:spcAft>
                <a:spcPts val="0"/>
              </a:spcAft>
              <a:buClr>
                <a:schemeClr val="tx1">
                  <a:shade val="95000"/>
                </a:schemeClr>
              </a:buClr>
              <a:buFont typeface="Wingdings 2"/>
              <a:buChar char=""/>
              <a:defRPr/>
            </a:pPr>
            <a:endParaRPr lang="en-US" sz="1400" dirty="0" smtClean="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smtClean="0">
                <a:cs typeface="Times New Roman" pitchFamily="18" charset="0"/>
              </a:rPr>
              <a:t>Chest:</a:t>
            </a:r>
            <a:r>
              <a:rPr lang="en-US" sz="1400" dirty="0" smtClean="0">
                <a:cs typeface="Times New Roman" pitchFamily="18" charset="0"/>
              </a:rPr>
              <a:t> Down to the elbows; of medium width; long, with the sternum sloping back and up; ribs slightly arched and slant; breast not too prominent and muscled, not very broad.</a:t>
            </a:r>
          </a:p>
          <a:p>
            <a:pPr marL="274320" indent="-274320" eaLnBrk="1" fontAlgn="auto" hangingPunct="1">
              <a:spcAft>
                <a:spcPts val="0"/>
              </a:spcAft>
              <a:buClr>
                <a:schemeClr val="tx1">
                  <a:shade val="95000"/>
                </a:schemeClr>
              </a:buClr>
              <a:buFont typeface="Wingdings 2"/>
              <a:buChar char=""/>
              <a:defRPr/>
            </a:pPr>
            <a:endParaRPr lang="en-US" sz="1400" dirty="0" smtClean="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smtClean="0">
                <a:cs typeface="Times New Roman" pitchFamily="18" charset="0"/>
              </a:rPr>
              <a:t>Bottom line and belly: </a:t>
            </a:r>
            <a:r>
              <a:rPr lang="en-US" sz="1400" dirty="0" smtClean="0">
                <a:cs typeface="Times New Roman" pitchFamily="18" charset="0"/>
              </a:rPr>
              <a:t>Slightly uprising; lean belly and flanks, slightly tucked up. </a:t>
            </a:r>
          </a:p>
          <a:p>
            <a:pPr marL="274320" indent="-274320" eaLnBrk="1" fontAlgn="auto" hangingPunct="1">
              <a:spcAft>
                <a:spcPts val="0"/>
              </a:spcAft>
              <a:buClr>
                <a:schemeClr val="tx1">
                  <a:shade val="95000"/>
                </a:schemeClr>
              </a:buClr>
              <a:buFont typeface="Wingdings 2"/>
              <a:buChar char=""/>
              <a:defRPr/>
            </a:pPr>
            <a:endParaRPr lang="en-US" sz="1400" dirty="0" smtClean="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smtClean="0">
                <a:cs typeface="Times New Roman" pitchFamily="18" charset="0"/>
              </a:rPr>
              <a:t>Tail: </a:t>
            </a:r>
            <a:r>
              <a:rPr lang="en-US" sz="1400" dirty="0" smtClean="0">
                <a:cs typeface="Times New Roman" pitchFamily="18" charset="0"/>
              </a:rPr>
              <a:t>High set of medium length, thick at the base tapering to a fine point. Curved over the back when moving. Hair fringed on its under side</a:t>
            </a:r>
            <a:r>
              <a:rPr lang="en-US" sz="1400" dirty="0" smtClean="0">
                <a:solidFill>
                  <a:schemeClr val="bg1"/>
                </a:solidFill>
                <a:cs typeface="Times New Roman" pitchFamily="18" charset="0"/>
              </a:rPr>
              <a:t>. </a:t>
            </a:r>
          </a:p>
        </p:txBody>
      </p:sp>
      <p:sp>
        <p:nvSpPr>
          <p:cNvPr id="24580" name="AutoShape 2" descr="http://f508.mail.yahoo.com/ya/download?mid=1%5f2588161%5fAHQmvs4AAPUOSDbnAQQlR1wd3ds&amp;pid=7&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pic>
        <p:nvPicPr>
          <p:cNvPr id="24581" name="Picture 8" descr="C:\Users\User\Desktop\DaniSelf-StackedOne_BfW_0636.jpg"/>
          <p:cNvPicPr>
            <a:picLocks noChangeAspect="1" noChangeArrowheads="1"/>
          </p:cNvPicPr>
          <p:nvPr/>
        </p:nvPicPr>
        <p:blipFill>
          <a:blip r:embed="rId3" cstate="print"/>
          <a:srcRect/>
          <a:stretch>
            <a:fillRect/>
          </a:stretch>
        </p:blipFill>
        <p:spPr bwMode="auto">
          <a:xfrm>
            <a:off x="5257800" y="2209800"/>
            <a:ext cx="3455988" cy="2614613"/>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57FBA6B4-9246-4993-8840-7828B52B8183}" type="datetime1">
              <a:rPr lang="en-US" smtClean="0"/>
              <a:t>12/7/2019</a:t>
            </a:fld>
            <a:endParaRPr lang="en-US"/>
          </a:p>
        </p:txBody>
      </p:sp>
      <p:sp>
        <p:nvSpPr>
          <p:cNvPr id="7" name="TextBox 6"/>
          <p:cNvSpPr txBox="1"/>
          <p:nvPr/>
        </p:nvSpPr>
        <p:spPr>
          <a:xfrm>
            <a:off x="5105400" y="5410200"/>
            <a:ext cx="3810000" cy="830997"/>
          </a:xfrm>
          <a:prstGeom prst="rect">
            <a:avLst/>
          </a:prstGeom>
          <a:noFill/>
        </p:spPr>
        <p:txBody>
          <a:bodyPr wrap="square" rtlCol="0">
            <a:spAutoFit/>
          </a:bodyPr>
          <a:lstStyle/>
          <a:p>
            <a:r>
              <a:rPr lang="en-US" b="1" dirty="0" smtClean="0">
                <a:solidFill>
                  <a:srgbClr val="C00000"/>
                </a:solidFill>
                <a:cs typeface="Times New Roman" pitchFamily="18" charset="0"/>
              </a:rPr>
              <a:t>DQ -Tail curled over, touching the back</a:t>
            </a:r>
            <a:endParaRPr lang="en-US" dirty="0">
              <a:solidFill>
                <a:srgbClr val="C00000"/>
              </a:solidFill>
            </a:endParaRPr>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47</a:t>
            </a:fld>
            <a:endParaRPr lang="en-US"/>
          </a:p>
        </p:txBody>
      </p:sp>
    </p:spTree>
  </p:cSld>
  <p:clrMapOvr>
    <a:masterClrMapping/>
  </p:clrMapOvr>
  <p:transition advTm="10000">
    <p:wheel spokes="2"/>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457200" y="381000"/>
            <a:ext cx="4724400" cy="5791200"/>
          </a:xfrm>
        </p:spPr>
        <p:txBody>
          <a:bodyPr>
            <a:normAutofit lnSpcReduction="10000"/>
          </a:bodyPr>
          <a:lstStyle/>
          <a:p>
            <a:pPr marL="548640" indent="-411480" eaLnBrk="1" fontAlgn="auto" hangingPunct="1">
              <a:spcAft>
                <a:spcPts val="0"/>
              </a:spcAft>
              <a:buClr>
                <a:schemeClr val="tx1">
                  <a:shade val="95000"/>
                </a:schemeClr>
              </a:buClr>
              <a:buFont typeface="Wingdings 2"/>
              <a:buChar char=""/>
              <a:defRPr/>
            </a:pPr>
            <a:r>
              <a:rPr lang="en-US" sz="1600" b="1" dirty="0" smtClean="0">
                <a:cs typeface="Times New Roman" pitchFamily="18" charset="0"/>
              </a:rPr>
              <a:t>FOREQUARTERS:</a:t>
            </a:r>
            <a:r>
              <a:rPr lang="en-US" sz="1600" dirty="0" smtClean="0">
                <a:cs typeface="Times New Roman" pitchFamily="18" charset="0"/>
              </a:rPr>
              <a:t> Upright when seen from front and side; well muscled and lean.</a:t>
            </a:r>
          </a:p>
          <a:p>
            <a:pPr marL="548640" indent="-411480" eaLnBrk="1" fontAlgn="auto" hangingPunct="1">
              <a:spcAft>
                <a:spcPts val="0"/>
              </a:spcAft>
              <a:buClr>
                <a:schemeClr val="tx1">
                  <a:shade val="95000"/>
                </a:schemeClr>
              </a:buClr>
              <a:buFont typeface="Wingdings 2"/>
              <a:buChar char=""/>
              <a:defRPr/>
            </a:pPr>
            <a:endParaRPr lang="en-US" sz="14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smtClean="0">
                <a:cs typeface="Times New Roman" pitchFamily="18" charset="0"/>
              </a:rPr>
              <a:t>SHOULDER:</a:t>
            </a:r>
            <a:r>
              <a:rPr lang="en-US" sz="1600" dirty="0" smtClean="0">
                <a:cs typeface="Times New Roman" pitchFamily="18" charset="0"/>
              </a:rPr>
              <a:t> Long; oblique; strong and well muscled; open shoulder angle, approximately 110º.</a:t>
            </a:r>
          </a:p>
          <a:p>
            <a:pPr marL="548640" indent="-411480" eaLnBrk="1" fontAlgn="auto" hangingPunct="1">
              <a:spcAft>
                <a:spcPts val="0"/>
              </a:spcAft>
              <a:buClr>
                <a:schemeClr val="tx1">
                  <a:shade val="95000"/>
                </a:schemeClr>
              </a:buClr>
              <a:buFont typeface="Wingdings 2"/>
              <a:buChar char=""/>
              <a:defRPr/>
            </a:pPr>
            <a:endParaRPr lang="en-US" sz="16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smtClean="0">
                <a:cs typeface="Times New Roman" pitchFamily="18" charset="0"/>
              </a:rPr>
              <a:t>ELBOW :</a:t>
            </a:r>
            <a:r>
              <a:rPr lang="en-US" sz="1600" dirty="0" smtClean="0">
                <a:cs typeface="Times New Roman" pitchFamily="18" charset="0"/>
              </a:rPr>
              <a:t> Parallel to the axial body plane with </a:t>
            </a:r>
            <a:r>
              <a:rPr lang="en-US" sz="1600" b="1" dirty="0" smtClean="0">
                <a:cs typeface="Times New Roman" pitchFamily="18" charset="0"/>
              </a:rPr>
              <a:t>forearm v</a:t>
            </a:r>
            <a:r>
              <a:rPr lang="en-US" sz="1600" dirty="0" smtClean="0">
                <a:cs typeface="Times New Roman" pitchFamily="18" charset="0"/>
              </a:rPr>
              <a:t>ertical, long and muscled.</a:t>
            </a:r>
          </a:p>
          <a:p>
            <a:pPr marL="548640" indent="-411480" eaLnBrk="1" fontAlgn="auto" hangingPunct="1">
              <a:spcAft>
                <a:spcPts val="0"/>
              </a:spcAft>
              <a:buClr>
                <a:schemeClr val="tx1">
                  <a:shade val="95000"/>
                </a:schemeClr>
              </a:buClr>
              <a:buFont typeface="Wingdings 2"/>
              <a:buChar char=""/>
              <a:defRPr/>
            </a:pPr>
            <a:endParaRPr lang="en-US" sz="16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smtClean="0">
                <a:cs typeface="Times New Roman" pitchFamily="18" charset="0"/>
              </a:rPr>
              <a:t>CARPUS (Pastern joint):</a:t>
            </a:r>
            <a:r>
              <a:rPr lang="en-US" sz="1600" dirty="0" smtClean="0">
                <a:cs typeface="Times New Roman" pitchFamily="18" charset="0"/>
              </a:rPr>
              <a:t> Lean and inconspicuous.</a:t>
            </a:r>
          </a:p>
          <a:p>
            <a:pPr marL="548640" indent="-411480" eaLnBrk="1" fontAlgn="auto" hangingPunct="1">
              <a:spcAft>
                <a:spcPts val="0"/>
              </a:spcAft>
              <a:buClr>
                <a:schemeClr val="tx1">
                  <a:shade val="95000"/>
                </a:schemeClr>
              </a:buClr>
              <a:buFont typeface="Wingdings 2"/>
              <a:buChar char=""/>
              <a:defRPr/>
            </a:pPr>
            <a:endParaRPr lang="en-US" sz="16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smtClean="0">
                <a:cs typeface="Times New Roman" pitchFamily="18" charset="0"/>
              </a:rPr>
              <a:t>METACARPUS (Pastern):</a:t>
            </a:r>
            <a:r>
              <a:rPr lang="en-US" sz="1600" dirty="0" smtClean="0">
                <a:cs typeface="Times New Roman" pitchFamily="18" charset="0"/>
              </a:rPr>
              <a:t> Short; strong; slightly slanting.</a:t>
            </a:r>
          </a:p>
          <a:p>
            <a:pPr marL="548640" indent="-411480" eaLnBrk="1" fontAlgn="auto" hangingPunct="1">
              <a:spcAft>
                <a:spcPts val="0"/>
              </a:spcAft>
              <a:buClr>
                <a:schemeClr val="tx1">
                  <a:shade val="95000"/>
                </a:schemeClr>
              </a:buClr>
              <a:buFont typeface="Wingdings 2"/>
              <a:buChar char=""/>
              <a:defRPr/>
            </a:pPr>
            <a:endParaRPr lang="en-US" sz="16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700" b="1" dirty="0" smtClean="0">
                <a:cs typeface="Times New Roman" pitchFamily="18" charset="0"/>
              </a:rPr>
              <a:t>FORELEGS:</a:t>
            </a:r>
            <a:r>
              <a:rPr lang="en-US" sz="1700" dirty="0" smtClean="0">
                <a:cs typeface="Times New Roman" pitchFamily="18" charset="0"/>
              </a:rPr>
              <a:t> </a:t>
            </a:r>
            <a:r>
              <a:rPr lang="en-US" sz="1600" dirty="0" smtClean="0">
                <a:cs typeface="Times New Roman" pitchFamily="18" charset="0"/>
              </a:rPr>
              <a:t>Strong round feet, toes tight and well arched. Nails strong and short. Firm pads.</a:t>
            </a:r>
            <a:r>
              <a:rPr lang="en-US" dirty="0" smtClean="0"/>
              <a:t> </a:t>
            </a:r>
            <a:r>
              <a:rPr lang="en-US" sz="1600" dirty="0" smtClean="0"/>
              <a:t>Absence or presence of front dew claws is immaterial in the judging of the dog.</a:t>
            </a:r>
          </a:p>
        </p:txBody>
      </p:sp>
      <p:pic>
        <p:nvPicPr>
          <p:cNvPr id="25603" name="Picture 11" descr="zero[1]"/>
          <p:cNvPicPr>
            <a:picLocks noChangeAspect="1" noChangeArrowheads="1"/>
          </p:cNvPicPr>
          <p:nvPr/>
        </p:nvPicPr>
        <p:blipFill>
          <a:blip r:embed="rId3" cstate="print"/>
          <a:srcRect/>
          <a:stretch>
            <a:fillRect/>
          </a:stretch>
        </p:blipFill>
        <p:spPr bwMode="auto">
          <a:xfrm>
            <a:off x="6934200" y="533400"/>
            <a:ext cx="1597025" cy="3124200"/>
          </a:xfrm>
          <a:prstGeom prst="rect">
            <a:avLst/>
          </a:prstGeom>
          <a:noFill/>
          <a:ln w="9525" algn="in">
            <a:noFill/>
            <a:miter lim="800000"/>
            <a:headEnd/>
            <a:tailEnd/>
          </a:ln>
        </p:spPr>
      </p:pic>
      <p:pic>
        <p:nvPicPr>
          <p:cNvPr id="25604" name="Picture 12" descr="hanna front 6 moths"/>
          <p:cNvPicPr>
            <a:picLocks noChangeAspect="1" noChangeArrowheads="1"/>
          </p:cNvPicPr>
          <p:nvPr/>
        </p:nvPicPr>
        <p:blipFill>
          <a:blip r:embed="rId4" cstate="print"/>
          <a:srcRect/>
          <a:stretch>
            <a:fillRect/>
          </a:stretch>
        </p:blipFill>
        <p:spPr bwMode="auto">
          <a:xfrm>
            <a:off x="5486400" y="2133600"/>
            <a:ext cx="1166813" cy="4178300"/>
          </a:xfrm>
          <a:prstGeom prst="rect">
            <a:avLst/>
          </a:prstGeom>
          <a:noFill/>
          <a:ln w="9525" algn="in">
            <a:noFill/>
            <a:miter lim="800000"/>
            <a:headEnd/>
            <a:tailEnd/>
          </a:ln>
        </p:spPr>
      </p:pic>
      <p:sp>
        <p:nvSpPr>
          <p:cNvPr id="6" name="TextBox 5"/>
          <p:cNvSpPr txBox="1"/>
          <p:nvPr/>
        </p:nvSpPr>
        <p:spPr>
          <a:xfrm>
            <a:off x="4953000" y="762000"/>
            <a:ext cx="1905000" cy="554038"/>
          </a:xfrm>
          <a:prstGeom prst="rect">
            <a:avLst/>
          </a:prstGeom>
          <a:noFill/>
        </p:spPr>
        <p:txBody>
          <a:bodyPr>
            <a:spAutoFit/>
          </a:bodyPr>
          <a:lstStyle/>
          <a:p>
            <a:pPr algn="ctr">
              <a:defRPr/>
            </a:pPr>
            <a:r>
              <a:rPr lang="en-US" sz="3000" b="1" cap="small" dirty="0">
                <a:solidFill>
                  <a:schemeClr val="tx2"/>
                </a:solidFill>
                <a:latin typeface="Century" pitchFamily="18" charset="0"/>
              </a:rPr>
              <a:t>Front</a:t>
            </a:r>
          </a:p>
        </p:txBody>
      </p:sp>
      <p:sp>
        <p:nvSpPr>
          <p:cNvPr id="7" name="Date Placeholder 6"/>
          <p:cNvSpPr>
            <a:spLocks noGrp="1"/>
          </p:cNvSpPr>
          <p:nvPr>
            <p:ph type="dt" sz="half" idx="10"/>
          </p:nvPr>
        </p:nvSpPr>
        <p:spPr/>
        <p:txBody>
          <a:bodyPr/>
          <a:lstStyle/>
          <a:p>
            <a:pPr>
              <a:defRPr/>
            </a:pPr>
            <a:fld id="{8D076673-EF82-424B-A49F-FF30B438F8F9}" type="datetime1">
              <a:rPr lang="en-US" smtClean="0"/>
              <a:t>12/7/2019</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48</a:t>
            </a:fld>
            <a:endParaRPr lang="en-US"/>
          </a:p>
        </p:txBody>
      </p:sp>
    </p:spTree>
  </p:cSld>
  <p:clrMapOvr>
    <a:masterClrMapping/>
  </p:clrMapOvr>
  <p:transition advTm="10000">
    <p:wheel spokes="2"/>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33400" y="228600"/>
            <a:ext cx="4267200" cy="1143000"/>
          </a:xfrm>
        </p:spPr>
        <p:txBody>
          <a:bodyPr/>
          <a:lstStyle/>
          <a:p>
            <a:pPr marL="54864" eaLnBrk="1" fontAlgn="auto" hangingPunct="1">
              <a:spcAft>
                <a:spcPts val="0"/>
              </a:spcAft>
              <a:defRPr/>
            </a:pPr>
            <a:r>
              <a:rPr dirty="0">
                <a:solidFill>
                  <a:schemeClr val="tx2">
                    <a:tint val="100000"/>
                    <a:shade val="90000"/>
                    <a:satMod val="250000"/>
                    <a:alpha val="100000"/>
                  </a:schemeClr>
                </a:solidFill>
              </a:rPr>
              <a:t>Hindquarters</a:t>
            </a:r>
          </a:p>
        </p:txBody>
      </p:sp>
      <p:sp>
        <p:nvSpPr>
          <p:cNvPr id="23555" name="Rectangle 3"/>
          <p:cNvSpPr>
            <a:spLocks noGrp="1" noChangeArrowheads="1"/>
          </p:cNvSpPr>
          <p:nvPr>
            <p:ph type="body" sz="half" idx="1"/>
          </p:nvPr>
        </p:nvSpPr>
        <p:spPr>
          <a:xfrm>
            <a:off x="457200" y="1447800"/>
            <a:ext cx="4535488" cy="5029200"/>
          </a:xfrm>
        </p:spPr>
        <p:txBody>
          <a:bodyPr>
            <a:normAutofit/>
          </a:bodyPr>
          <a:lstStyle/>
          <a:p>
            <a:pPr marL="274320" indent="-274320" eaLnBrk="1" fontAlgn="auto" hangingPunct="1">
              <a:lnSpc>
                <a:spcPct val="90000"/>
              </a:lnSpc>
              <a:spcAft>
                <a:spcPts val="0"/>
              </a:spcAft>
              <a:buFont typeface="Wingdings"/>
              <a:buChar char=""/>
              <a:defRPr/>
            </a:pPr>
            <a:r>
              <a:rPr lang="en-US" sz="1800" b="1" dirty="0" smtClean="0">
                <a:cs typeface="Times New Roman" pitchFamily="18" charset="0"/>
              </a:rPr>
              <a:t>HINDQUARTERS:</a:t>
            </a:r>
            <a:r>
              <a:rPr lang="en-US" sz="1800" dirty="0" smtClean="0">
                <a:cs typeface="Times New Roman" pitchFamily="18" charset="0"/>
              </a:rPr>
              <a:t> Upright when seen from back and side; well muscled and lean; parallel to the axial body plane.</a:t>
            </a:r>
          </a:p>
          <a:p>
            <a:pPr marL="274320" indent="-274320" eaLnBrk="1" fontAlgn="auto" hangingPunct="1">
              <a:lnSpc>
                <a:spcPct val="90000"/>
              </a:lnSpc>
              <a:spcAft>
                <a:spcPts val="0"/>
              </a:spcAft>
              <a:buFont typeface="Wingdings"/>
              <a:buChar char=""/>
              <a:defRPr/>
            </a:pPr>
            <a:r>
              <a:rPr lang="en-US" sz="1800" b="1" dirty="0" smtClean="0">
                <a:cs typeface="Times New Roman" pitchFamily="18" charset="0"/>
              </a:rPr>
              <a:t>Thigh: </a:t>
            </a:r>
            <a:r>
              <a:rPr lang="en-US" sz="1800" dirty="0" smtClean="0">
                <a:cs typeface="Times New Roman" pitchFamily="18" charset="0"/>
              </a:rPr>
              <a:t>Long; of medium width; muscled. </a:t>
            </a:r>
          </a:p>
          <a:p>
            <a:pPr marL="274320" indent="-274320" eaLnBrk="1" fontAlgn="auto" hangingPunct="1">
              <a:lnSpc>
                <a:spcPct val="90000"/>
              </a:lnSpc>
              <a:spcAft>
                <a:spcPts val="0"/>
              </a:spcAft>
              <a:buFont typeface="Wingdings"/>
              <a:buChar char=""/>
              <a:defRPr/>
            </a:pPr>
            <a:r>
              <a:rPr lang="en-US" sz="1800" b="1" dirty="0" smtClean="0">
                <a:cs typeface="Times New Roman" pitchFamily="18" charset="0"/>
              </a:rPr>
              <a:t>Leg:</a:t>
            </a:r>
            <a:r>
              <a:rPr lang="en-US" sz="1800" dirty="0" smtClean="0">
                <a:cs typeface="Times New Roman" pitchFamily="18" charset="0"/>
              </a:rPr>
              <a:t> Slant; long; lean, strong, muscled. </a:t>
            </a:r>
          </a:p>
          <a:p>
            <a:pPr marL="274320" indent="-274320" eaLnBrk="1" fontAlgn="auto" hangingPunct="1">
              <a:lnSpc>
                <a:spcPct val="90000"/>
              </a:lnSpc>
              <a:spcAft>
                <a:spcPts val="0"/>
              </a:spcAft>
              <a:buFont typeface="Wingdings"/>
              <a:buChar char=""/>
              <a:defRPr/>
            </a:pPr>
            <a:r>
              <a:rPr lang="en-US" sz="1800" b="1" dirty="0" smtClean="0">
                <a:cs typeface="Times New Roman" pitchFamily="18" charset="0"/>
              </a:rPr>
              <a:t>Hock:</a:t>
            </a:r>
            <a:r>
              <a:rPr lang="en-US" sz="1800" dirty="0" smtClean="0">
                <a:cs typeface="Times New Roman" pitchFamily="18" charset="0"/>
              </a:rPr>
              <a:t> Of medium height; lean; strong; open hock angle, approximately 135º.</a:t>
            </a:r>
          </a:p>
          <a:p>
            <a:pPr marL="274320" indent="-274320" eaLnBrk="1" fontAlgn="auto" hangingPunct="1">
              <a:lnSpc>
                <a:spcPct val="90000"/>
              </a:lnSpc>
              <a:spcAft>
                <a:spcPts val="0"/>
              </a:spcAft>
              <a:buFont typeface="Wingdings"/>
              <a:buChar char=""/>
              <a:defRPr/>
            </a:pPr>
            <a:r>
              <a:rPr lang="en-US" sz="1800" b="1" dirty="0" smtClean="0">
                <a:cs typeface="Times New Roman" pitchFamily="18" charset="0"/>
              </a:rPr>
              <a:t>Metatarsus:</a:t>
            </a:r>
            <a:r>
              <a:rPr lang="en-US" sz="1800" dirty="0" smtClean="0">
                <a:cs typeface="Times New Roman" pitchFamily="18" charset="0"/>
              </a:rPr>
              <a:t> Strong; short; slant; without dewclaws.</a:t>
            </a:r>
          </a:p>
          <a:p>
            <a:pPr marL="274320" indent="-274320" eaLnBrk="1" fontAlgn="auto" hangingPunct="1">
              <a:lnSpc>
                <a:spcPct val="90000"/>
              </a:lnSpc>
              <a:spcAft>
                <a:spcPts val="0"/>
              </a:spcAft>
              <a:buFont typeface="Wingdings"/>
              <a:buChar char=""/>
              <a:defRPr/>
            </a:pPr>
            <a:r>
              <a:rPr lang="en-US" sz="1800" b="1" dirty="0" smtClean="0">
                <a:cs typeface="Times New Roman" pitchFamily="18" charset="0"/>
              </a:rPr>
              <a:t>Hind feet:</a:t>
            </a:r>
            <a:r>
              <a:rPr lang="en-US" sz="1800" dirty="0" smtClean="0">
                <a:cs typeface="Times New Roman" pitchFamily="18" charset="0"/>
              </a:rPr>
              <a:t> Strong round feet, toes tight and well arched. Nails strong and short. Firm pads. No rear dew claws.</a:t>
            </a:r>
          </a:p>
        </p:txBody>
      </p:sp>
      <p:pic>
        <p:nvPicPr>
          <p:cNvPr id="26628" name="Picture 0"/>
          <p:cNvPicPr>
            <a:picLocks noGrp="1" noChangeAspect="1" noChangeArrowheads="1"/>
          </p:cNvPicPr>
          <p:nvPr>
            <p:ph type="clipArt" sz="half" idx="2"/>
          </p:nvPr>
        </p:nvPicPr>
        <p:blipFill>
          <a:blip r:embed="rId3" cstate="print"/>
          <a:srcRect/>
          <a:stretch>
            <a:fillRect/>
          </a:stretch>
        </p:blipFill>
        <p:spPr>
          <a:xfrm>
            <a:off x="6781800" y="838200"/>
            <a:ext cx="1595438" cy="4114800"/>
          </a:xfrm>
        </p:spPr>
      </p:pic>
      <p:pic>
        <p:nvPicPr>
          <p:cNvPr id="26629" name="Picture 12" descr="jolena rear.BMP"/>
          <p:cNvPicPr>
            <a:picLocks noChangeAspect="1"/>
          </p:cNvPicPr>
          <p:nvPr/>
        </p:nvPicPr>
        <p:blipFill>
          <a:blip r:embed="rId4" cstate="print"/>
          <a:srcRect/>
          <a:stretch>
            <a:fillRect/>
          </a:stretch>
        </p:blipFill>
        <p:spPr bwMode="auto">
          <a:xfrm>
            <a:off x="4800600" y="3505200"/>
            <a:ext cx="1843088" cy="27432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665C9C5B-7DED-4B22-8CF5-92389A67D317}"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49</a:t>
            </a:fld>
            <a:endParaRPr lang="en-US"/>
          </a:p>
        </p:txBody>
      </p:sp>
    </p:spTree>
  </p:cSld>
  <p:clrMapOvr>
    <a:masterClrMapping/>
  </p:clrMapOvr>
  <p:transition advTm="10000">
    <p:wheel spokes="2"/>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2-Top-002.jpg"/>
          <p:cNvPicPr>
            <a:picLocks noChangeAspect="1"/>
          </p:cNvPicPr>
          <p:nvPr/>
        </p:nvPicPr>
        <p:blipFill>
          <a:blip r:embed="rId2" cstate="print"/>
          <a:stretch>
            <a:fillRect/>
          </a:stretch>
        </p:blipFill>
        <p:spPr>
          <a:xfrm>
            <a:off x="304800" y="228600"/>
            <a:ext cx="7864122" cy="5821363"/>
          </a:xfrm>
          <a:prstGeom prst="rect">
            <a:avLst/>
          </a:prstGeom>
        </p:spPr>
      </p:pic>
      <p:sp>
        <p:nvSpPr>
          <p:cNvPr id="4" name="Date Placeholder 3"/>
          <p:cNvSpPr>
            <a:spLocks noGrp="1"/>
          </p:cNvSpPr>
          <p:nvPr>
            <p:ph type="dt" sz="half" idx="10"/>
          </p:nvPr>
        </p:nvSpPr>
        <p:spPr/>
        <p:txBody>
          <a:bodyPr/>
          <a:lstStyle/>
          <a:p>
            <a:pPr>
              <a:defRPr/>
            </a:pPr>
            <a:fld id="{1189688D-D7E4-4C14-99F7-B1EB432DD689}"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5</a:t>
            </a:fld>
            <a:endParaRPr lang="en-US"/>
          </a:p>
        </p:txBody>
      </p:sp>
    </p:spTree>
  </p:cSld>
  <p:clrMapOvr>
    <a:masterClrMapping/>
  </p:clrMapOvr>
  <p:transition>
    <p:wheel spokes="2"/>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152400"/>
            <a:ext cx="5354638" cy="1143000"/>
          </a:xfrm>
        </p:spPr>
        <p:txBody>
          <a:bodyPr/>
          <a:lstStyle/>
          <a:p>
            <a:pPr marL="54864" eaLnBrk="1" fontAlgn="auto" hangingPunct="1">
              <a:spcAft>
                <a:spcPts val="0"/>
              </a:spcAft>
              <a:defRPr/>
            </a:pPr>
            <a:r>
              <a:rPr sz="3200">
                <a:solidFill>
                  <a:schemeClr val="tx2">
                    <a:tint val="100000"/>
                    <a:shade val="90000"/>
                    <a:satMod val="250000"/>
                    <a:alpha val="100000"/>
                  </a:schemeClr>
                </a:solidFill>
                <a:cs typeface="Times New Roman" charset="0"/>
              </a:rPr>
              <a:t>Movement</a:t>
            </a:r>
          </a:p>
        </p:txBody>
      </p:sp>
      <p:sp>
        <p:nvSpPr>
          <p:cNvPr id="21507" name="Rectangle 3"/>
          <p:cNvSpPr>
            <a:spLocks noGrp="1" noChangeArrowheads="1"/>
          </p:cNvSpPr>
          <p:nvPr>
            <p:ph type="body" sz="half" idx="1"/>
          </p:nvPr>
        </p:nvSpPr>
        <p:spPr>
          <a:xfrm>
            <a:off x="609600" y="1295400"/>
            <a:ext cx="3810000" cy="4114800"/>
          </a:xfrm>
        </p:spPr>
        <p:txBody>
          <a:bodyPr>
            <a:normAutofit/>
          </a:bodyPr>
          <a:lstStyle/>
          <a:p>
            <a:pPr marL="548640" indent="-411480" eaLnBrk="1" fontAlgn="auto" hangingPunct="1">
              <a:spcAft>
                <a:spcPts val="0"/>
              </a:spcAft>
              <a:buClr>
                <a:schemeClr val="tx1">
                  <a:shade val="95000"/>
                </a:schemeClr>
              </a:buClr>
              <a:buFont typeface="Wingdings 2"/>
              <a:buChar char=""/>
              <a:defRPr/>
            </a:pPr>
            <a:r>
              <a:rPr lang="en-US" dirty="0" smtClean="0">
                <a:cs typeface="Times New Roman" pitchFamily="18" charset="0"/>
              </a:rPr>
              <a:t>Free &amp; light-footed, easy &amp; agile movements.</a:t>
            </a:r>
          </a:p>
          <a:p>
            <a:pPr marL="548640" indent="-411480" eaLnBrk="1" fontAlgn="auto" hangingPunct="1">
              <a:spcAft>
                <a:spcPts val="0"/>
              </a:spcAft>
              <a:buClr>
                <a:schemeClr val="tx1">
                  <a:shade val="95000"/>
                </a:schemeClr>
              </a:buClr>
              <a:buFont typeface="Wingdings 2"/>
              <a:buChar char=""/>
              <a:defRPr/>
            </a:pPr>
            <a:endParaRPr lang="en-US"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dirty="0" smtClean="0">
                <a:cs typeface="Times New Roman" pitchFamily="18" charset="0"/>
              </a:rPr>
              <a:t>Reach and drive</a:t>
            </a:r>
          </a:p>
          <a:p>
            <a:pPr marL="548640" indent="-411480" eaLnBrk="1" fontAlgn="auto" hangingPunct="1">
              <a:spcAft>
                <a:spcPts val="0"/>
              </a:spcAft>
              <a:buClr>
                <a:schemeClr val="tx1">
                  <a:shade val="95000"/>
                </a:schemeClr>
              </a:buClr>
              <a:buFont typeface="Wingdings 2"/>
              <a:buNone/>
              <a:defRPr/>
            </a:pPr>
            <a:r>
              <a:rPr lang="en-US" dirty="0" smtClean="0">
                <a:cs typeface="Times New Roman" pitchFamily="18" charset="0"/>
              </a:rPr>
              <a:t> </a:t>
            </a:r>
          </a:p>
          <a:p>
            <a:pPr marL="548640" indent="-411480" eaLnBrk="1" fontAlgn="auto" hangingPunct="1">
              <a:spcAft>
                <a:spcPts val="0"/>
              </a:spcAft>
              <a:buClr>
                <a:schemeClr val="tx1">
                  <a:shade val="95000"/>
                </a:schemeClr>
              </a:buClr>
              <a:buFont typeface="Wingdings 2"/>
              <a:buChar char=""/>
              <a:defRPr/>
            </a:pPr>
            <a:r>
              <a:rPr lang="en-US" dirty="0" smtClean="0">
                <a:cs typeface="Times New Roman" pitchFamily="18" charset="0"/>
              </a:rPr>
              <a:t>Should not paddle, prance or flip in front.</a:t>
            </a:r>
            <a:r>
              <a:rPr lang="en-US" dirty="0" smtClean="0"/>
              <a:t> </a:t>
            </a:r>
          </a:p>
        </p:txBody>
      </p:sp>
      <p:pic>
        <p:nvPicPr>
          <p:cNvPr id="27652" name="Picture 0"/>
          <p:cNvPicPr>
            <a:picLocks noChangeAspect="1" noChangeArrowheads="1"/>
          </p:cNvPicPr>
          <p:nvPr/>
        </p:nvPicPr>
        <p:blipFill>
          <a:blip r:embed="rId3" cstate="print">
            <a:lum bright="16000"/>
          </a:blip>
          <a:srcRect/>
          <a:stretch>
            <a:fillRect/>
          </a:stretch>
        </p:blipFill>
        <p:spPr bwMode="auto">
          <a:xfrm>
            <a:off x="5334000" y="457200"/>
            <a:ext cx="3363913" cy="2636838"/>
          </a:xfrm>
          <a:prstGeom prst="rect">
            <a:avLst/>
          </a:prstGeom>
          <a:noFill/>
          <a:ln w="9525">
            <a:noFill/>
            <a:miter lim="800000"/>
            <a:headEnd/>
            <a:tailEnd/>
          </a:ln>
        </p:spPr>
      </p:pic>
      <p:pic>
        <p:nvPicPr>
          <p:cNvPr id="27653" name="Picture 5" descr="really good.jpg"/>
          <p:cNvPicPr>
            <a:picLocks noChangeAspect="1"/>
          </p:cNvPicPr>
          <p:nvPr/>
        </p:nvPicPr>
        <p:blipFill>
          <a:blip r:embed="rId4" cstate="print">
            <a:lum bright="20000"/>
          </a:blip>
          <a:srcRect/>
          <a:stretch>
            <a:fillRect/>
          </a:stretch>
        </p:blipFill>
        <p:spPr bwMode="auto">
          <a:xfrm>
            <a:off x="4876800" y="3048000"/>
            <a:ext cx="3648075" cy="32004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2BE362F0-E23C-4115-9C69-1B9B085D7C02}"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50</a:t>
            </a:fld>
            <a:endParaRPr lang="en-US"/>
          </a:p>
        </p:txBody>
      </p:sp>
    </p:spTree>
  </p:cSld>
  <p:clrMapOvr>
    <a:masterClrMapping/>
  </p:clrMapOvr>
  <p:transition advTm="10000">
    <p:wheel spokes="2"/>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533400" y="228600"/>
            <a:ext cx="7793038" cy="1143000"/>
          </a:xfrm>
        </p:spPr>
        <p:txBody>
          <a:bodyPr/>
          <a:lstStyle/>
          <a:p>
            <a:pPr marL="54864" eaLnBrk="1" fontAlgn="auto" hangingPunct="1">
              <a:spcAft>
                <a:spcPts val="0"/>
              </a:spcAft>
              <a:defRPr/>
            </a:pPr>
            <a:r>
              <a:rPr>
                <a:solidFill>
                  <a:schemeClr val="tx2">
                    <a:tint val="100000"/>
                    <a:shade val="90000"/>
                    <a:satMod val="250000"/>
                    <a:alpha val="100000"/>
                  </a:schemeClr>
                </a:solidFill>
              </a:rPr>
              <a:t>Coat</a:t>
            </a:r>
          </a:p>
        </p:txBody>
      </p:sp>
      <p:sp>
        <p:nvSpPr>
          <p:cNvPr id="23555" name="Rectangle 3"/>
          <p:cNvSpPr>
            <a:spLocks noGrp="1" noChangeArrowheads="1"/>
          </p:cNvSpPr>
          <p:nvPr>
            <p:ph type="body" sz="half" idx="1"/>
          </p:nvPr>
        </p:nvSpPr>
        <p:spPr>
          <a:xfrm>
            <a:off x="381000" y="1219200"/>
            <a:ext cx="5257800" cy="5181600"/>
          </a:xfrm>
        </p:spPr>
        <p:txBody>
          <a:bodyPr>
            <a:normAutofit/>
          </a:bodyPr>
          <a:lstStyle/>
          <a:p>
            <a:pPr marL="548640" indent="-411480" eaLnBrk="1" fontAlgn="auto" hangingPunct="1">
              <a:spcAft>
                <a:spcPts val="0"/>
              </a:spcAft>
              <a:buClr>
                <a:schemeClr val="tx1">
                  <a:shade val="95000"/>
                </a:schemeClr>
              </a:buClr>
              <a:buFont typeface="Wingdings 2"/>
              <a:buChar char=""/>
              <a:defRPr/>
            </a:pPr>
            <a:r>
              <a:rPr lang="en-US" sz="1600" b="1" dirty="0" smtClean="0">
                <a:cs typeface="Times New Roman" pitchFamily="18" charset="0"/>
              </a:rPr>
              <a:t>SKIN: </a:t>
            </a:r>
            <a:r>
              <a:rPr lang="en-US" sz="1600" dirty="0" smtClean="0">
                <a:cs typeface="Times New Roman" pitchFamily="18" charset="0"/>
              </a:rPr>
              <a:t>Mucous membranes preferably darker than the coat; thin and tight skin. </a:t>
            </a:r>
          </a:p>
          <a:p>
            <a:pPr marL="548640" indent="-411480" eaLnBrk="1" fontAlgn="auto" hangingPunct="1">
              <a:spcAft>
                <a:spcPts val="0"/>
              </a:spcAft>
              <a:buClr>
                <a:schemeClr val="tx1">
                  <a:shade val="95000"/>
                </a:schemeClr>
              </a:buClr>
              <a:buFont typeface="Wingdings 2"/>
              <a:buChar char=""/>
              <a:defRPr/>
            </a:pPr>
            <a:endParaRPr lang="en-US" sz="16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smtClean="0">
                <a:cs typeface="Times New Roman" pitchFamily="18" charset="0"/>
              </a:rPr>
              <a:t>COAT:</a:t>
            </a:r>
            <a:r>
              <a:rPr lang="en-US" sz="1600" dirty="0" smtClean="0">
                <a:cs typeface="Times New Roman" pitchFamily="18" charset="0"/>
              </a:rPr>
              <a:t> </a:t>
            </a:r>
            <a:r>
              <a:rPr lang="en-US" sz="1600" b="1" dirty="0" smtClean="0">
                <a:cs typeface="Times New Roman" pitchFamily="18" charset="0"/>
              </a:rPr>
              <a:t> </a:t>
            </a:r>
            <a:r>
              <a:rPr lang="en-US" sz="1600" dirty="0" smtClean="0">
                <a:cs typeface="Times New Roman" pitchFamily="18" charset="0"/>
              </a:rPr>
              <a:t>Short or long coat; medium thickness; smooth hair when short or wire hair when long.</a:t>
            </a:r>
          </a:p>
          <a:p>
            <a:pPr marL="868680" lvl="1" indent="-283464" eaLnBrk="1" fontAlgn="auto" hangingPunct="1">
              <a:spcAft>
                <a:spcPts val="0"/>
              </a:spcAft>
              <a:buClr>
                <a:schemeClr val="accent2">
                  <a:shade val="75000"/>
                </a:schemeClr>
              </a:buClr>
              <a:buFont typeface="Wingdings 2"/>
              <a:buChar char=""/>
              <a:defRPr/>
            </a:pPr>
            <a:r>
              <a:rPr lang="en-US" sz="1600" dirty="0" smtClean="0">
                <a:latin typeface="Times New Roman" pitchFamily="18" charset="0"/>
                <a:cs typeface="Times New Roman" pitchFamily="18" charset="0"/>
              </a:rPr>
              <a:t> </a:t>
            </a:r>
            <a:r>
              <a:rPr lang="en-US" sz="1600" dirty="0" smtClean="0">
                <a:cs typeface="Times New Roman" pitchFamily="18" charset="0"/>
              </a:rPr>
              <a:t>Short coat is dense with undercoat present</a:t>
            </a:r>
          </a:p>
          <a:p>
            <a:pPr marL="868680" lvl="1" indent="-283464" eaLnBrk="1" fontAlgn="auto" hangingPunct="1">
              <a:spcAft>
                <a:spcPts val="0"/>
              </a:spcAft>
              <a:buClr>
                <a:schemeClr val="accent2">
                  <a:shade val="75000"/>
                </a:schemeClr>
              </a:buClr>
              <a:buFont typeface="Wingdings 2"/>
              <a:buChar char=""/>
              <a:defRPr/>
            </a:pPr>
            <a:r>
              <a:rPr lang="en-US" sz="1600" dirty="0" smtClean="0">
                <a:cs typeface="Times New Roman" pitchFamily="18" charset="0"/>
              </a:rPr>
              <a:t>Long and Wire variety: hair on the muzzle is long (bearded); without undercoat.</a:t>
            </a:r>
          </a:p>
          <a:p>
            <a:pPr marL="868680" lvl="1" indent="-283464" eaLnBrk="1" fontAlgn="auto" hangingPunct="1">
              <a:spcAft>
                <a:spcPts val="0"/>
              </a:spcAft>
              <a:buClr>
                <a:schemeClr val="accent2">
                  <a:shade val="75000"/>
                </a:schemeClr>
              </a:buClr>
              <a:buFont typeface="Wingdings 2"/>
              <a:buNone/>
              <a:defRPr/>
            </a:pPr>
            <a:r>
              <a:rPr lang="en-US" sz="1600" dirty="0" smtClean="0">
                <a:cs typeface="Times New Roman" pitchFamily="18" charset="0"/>
              </a:rPr>
              <a:t> </a:t>
            </a:r>
          </a:p>
          <a:p>
            <a:pPr marL="548640" indent="-411480" eaLnBrk="1" fontAlgn="auto" hangingPunct="1">
              <a:spcAft>
                <a:spcPts val="0"/>
              </a:spcAft>
              <a:buClr>
                <a:schemeClr val="tx1">
                  <a:shade val="95000"/>
                </a:schemeClr>
              </a:buClr>
              <a:buFont typeface="Wingdings 2"/>
              <a:buChar char=""/>
              <a:defRPr/>
            </a:pPr>
            <a:r>
              <a:rPr lang="en-US" sz="1600" b="1" dirty="0" smtClean="0">
                <a:cs typeface="Times New Roman" pitchFamily="18" charset="0"/>
              </a:rPr>
              <a:t>COLOR:</a:t>
            </a:r>
            <a:r>
              <a:rPr lang="en-US" sz="1600" dirty="0" smtClean="0">
                <a:cs typeface="Times New Roman" pitchFamily="18" charset="0"/>
              </a:rPr>
              <a:t> accepted – yellow, fawn, sable, in the light, common and dark varieties; solid, white-patched or white with patches of these colors.</a:t>
            </a:r>
          </a:p>
          <a:p>
            <a:pPr marL="548640" indent="-411480" eaLnBrk="1" fontAlgn="auto" hangingPunct="1">
              <a:spcAft>
                <a:spcPts val="0"/>
              </a:spcAft>
              <a:buClr>
                <a:schemeClr val="tx1">
                  <a:shade val="95000"/>
                </a:schemeClr>
              </a:buClr>
              <a:buFont typeface="Wingdings 2" pitchFamily="18" charset="2"/>
              <a:buNone/>
              <a:defRPr/>
            </a:pPr>
            <a:endParaRPr lang="en-US" sz="1600" dirty="0" smtClean="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dirty="0" smtClean="0">
                <a:cs typeface="Times New Roman" pitchFamily="18" charset="0"/>
              </a:rPr>
              <a:t>Accepted but not preferred: black, brown, white-patched or white with patches of these colors. </a:t>
            </a:r>
          </a:p>
        </p:txBody>
      </p:sp>
      <p:pic>
        <p:nvPicPr>
          <p:cNvPr id="28676" name="Picture 2" descr="wire podengo medio wirehaired portuguese.jpg"/>
          <p:cNvPicPr>
            <a:picLocks noChangeAspect="1" noChangeArrowheads="1"/>
          </p:cNvPicPr>
          <p:nvPr/>
        </p:nvPicPr>
        <p:blipFill>
          <a:blip r:embed="rId3" cstate="print"/>
          <a:srcRect/>
          <a:stretch>
            <a:fillRect/>
          </a:stretch>
        </p:blipFill>
        <p:spPr bwMode="auto">
          <a:xfrm>
            <a:off x="5943600" y="1676400"/>
            <a:ext cx="2857500" cy="1905000"/>
          </a:xfrm>
          <a:prstGeom prst="rect">
            <a:avLst/>
          </a:prstGeom>
          <a:noFill/>
          <a:ln w="9525">
            <a:noFill/>
            <a:miter lim="800000"/>
            <a:headEnd/>
            <a:tailEnd/>
          </a:ln>
        </p:spPr>
      </p:pic>
      <p:pic>
        <p:nvPicPr>
          <p:cNvPr id="28677" name="Picture 4" descr="wire podengo medio wirehaired portuguese.jpg"/>
          <p:cNvPicPr>
            <a:picLocks noChangeAspect="1" noChangeArrowheads="1"/>
          </p:cNvPicPr>
          <p:nvPr/>
        </p:nvPicPr>
        <p:blipFill>
          <a:blip r:embed="rId4" cstate="print"/>
          <a:srcRect/>
          <a:stretch>
            <a:fillRect/>
          </a:stretch>
        </p:blipFill>
        <p:spPr bwMode="auto">
          <a:xfrm>
            <a:off x="5943600" y="4419600"/>
            <a:ext cx="2857500" cy="19050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9CF3822C-36FC-4A2C-AE05-798539EE5389}"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51</a:t>
            </a:fld>
            <a:endParaRPr lang="en-US"/>
          </a:p>
        </p:txBody>
      </p:sp>
    </p:spTree>
  </p:cSld>
  <p:clrMapOvr>
    <a:masterClrMapping/>
  </p:clrMapOvr>
  <p:transition advTm="10000">
    <p:wheel spokes="2"/>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33400" y="304800"/>
            <a:ext cx="7793038" cy="1143000"/>
          </a:xfrm>
        </p:spPr>
        <p:txBody>
          <a:bodyPr/>
          <a:lstStyle/>
          <a:p>
            <a:pPr marL="54864" eaLnBrk="1" fontAlgn="auto" hangingPunct="1">
              <a:spcAft>
                <a:spcPts val="0"/>
              </a:spcAft>
              <a:defRPr/>
            </a:pPr>
            <a:r>
              <a:rPr sz="4800">
                <a:solidFill>
                  <a:schemeClr val="tx2">
                    <a:lumMod val="75000"/>
                  </a:schemeClr>
                </a:solidFill>
                <a:cs typeface="Times New Roman" charset="0"/>
              </a:rPr>
              <a:t>Natural</a:t>
            </a:r>
          </a:p>
        </p:txBody>
      </p:sp>
      <p:sp>
        <p:nvSpPr>
          <p:cNvPr id="25603" name="Rectangle 3"/>
          <p:cNvSpPr>
            <a:spLocks noGrp="1" noChangeArrowheads="1"/>
          </p:cNvSpPr>
          <p:nvPr>
            <p:ph type="body" sz="half" idx="1"/>
          </p:nvPr>
        </p:nvSpPr>
        <p:spPr>
          <a:xfrm>
            <a:off x="4648200" y="457200"/>
            <a:ext cx="4191000" cy="6096000"/>
          </a:xfrm>
        </p:spPr>
        <p:txBody>
          <a:bodyPr>
            <a:normAutofit fontScale="92500" lnSpcReduction="20000"/>
          </a:bodyPr>
          <a:lstStyle/>
          <a:p>
            <a:pPr marL="548640" indent="-411480" eaLnBrk="1" fontAlgn="auto" hangingPunct="1">
              <a:spcAft>
                <a:spcPts val="0"/>
              </a:spcAft>
              <a:buClr>
                <a:schemeClr val="tx1">
                  <a:shade val="95000"/>
                </a:schemeClr>
              </a:buClr>
              <a:buFont typeface="Wingdings 2"/>
              <a:buChar char=""/>
              <a:defRPr/>
            </a:pPr>
            <a:r>
              <a:rPr lang="en-US" dirty="0" smtClean="0">
                <a:cs typeface="Times New Roman" pitchFamily="18" charset="0"/>
              </a:rPr>
              <a:t>Wire coat is rough and can be bristly.  It can change seasonally.  It is </a:t>
            </a:r>
            <a:r>
              <a:rPr lang="en-US" u="sng" dirty="0" smtClean="0">
                <a:cs typeface="Times New Roman" pitchFamily="18" charset="0"/>
              </a:rPr>
              <a:t>NOT a terrier wire coat.</a:t>
            </a:r>
          </a:p>
          <a:p>
            <a:pPr marL="548640" indent="-411480" eaLnBrk="1" fontAlgn="auto" hangingPunct="1">
              <a:spcAft>
                <a:spcPts val="0"/>
              </a:spcAft>
              <a:buClr>
                <a:schemeClr val="tx1">
                  <a:shade val="95000"/>
                </a:schemeClr>
              </a:buClr>
              <a:buFont typeface="Wingdings 2"/>
              <a:buChar char=""/>
              <a:defRPr/>
            </a:pPr>
            <a:r>
              <a:rPr lang="en-US" dirty="0" smtClean="0">
                <a:cs typeface="Times New Roman" pitchFamily="18" charset="0"/>
              </a:rPr>
              <a:t>The coat is to be shown in a natural state, no trimming or shaving is condoned. The body is not to be trimmed, </a:t>
            </a:r>
            <a:r>
              <a:rPr lang="en-US" dirty="0" err="1" smtClean="0">
                <a:cs typeface="Times New Roman" pitchFamily="18" charset="0"/>
              </a:rPr>
              <a:t>scissored</a:t>
            </a:r>
            <a:r>
              <a:rPr lang="en-US" dirty="0" smtClean="0">
                <a:cs typeface="Times New Roman" pitchFamily="18" charset="0"/>
              </a:rPr>
              <a:t> or stripped. </a:t>
            </a:r>
          </a:p>
          <a:p>
            <a:pPr marL="548640" indent="-411480" eaLnBrk="1" fontAlgn="auto" hangingPunct="1">
              <a:spcAft>
                <a:spcPts val="0"/>
              </a:spcAft>
              <a:buClr>
                <a:schemeClr val="tx1">
                  <a:shade val="95000"/>
                </a:schemeClr>
              </a:buClr>
              <a:buFont typeface="Wingdings 2"/>
              <a:buChar char=""/>
              <a:defRPr/>
            </a:pPr>
            <a:r>
              <a:rPr lang="en-US" dirty="0" smtClean="0">
                <a:cs typeface="Times New Roman" pitchFamily="18" charset="0"/>
              </a:rPr>
              <a:t>The coat does transition as new coat grows in and the old coat dies in sections. So it may appear uneven.</a:t>
            </a:r>
          </a:p>
          <a:p>
            <a:pPr marL="548640" indent="-411480" eaLnBrk="1" fontAlgn="auto" hangingPunct="1">
              <a:spcAft>
                <a:spcPts val="0"/>
              </a:spcAft>
              <a:buClr>
                <a:schemeClr val="tx1">
                  <a:shade val="95000"/>
                </a:schemeClr>
              </a:buClr>
              <a:buFont typeface="Wingdings 2"/>
              <a:buChar char=""/>
              <a:defRPr/>
            </a:pPr>
            <a:endParaRPr lang="en-US" dirty="0" smtClean="0"/>
          </a:p>
        </p:txBody>
      </p:sp>
      <p:pic>
        <p:nvPicPr>
          <p:cNvPr id="29700" name="Picture 7"/>
          <p:cNvPicPr>
            <a:picLocks noChangeAspect="1" noChangeArrowheads="1"/>
          </p:cNvPicPr>
          <p:nvPr/>
        </p:nvPicPr>
        <p:blipFill>
          <a:blip r:embed="rId3" cstate="print"/>
          <a:srcRect/>
          <a:stretch>
            <a:fillRect/>
          </a:stretch>
        </p:blipFill>
        <p:spPr bwMode="auto">
          <a:xfrm>
            <a:off x="228600" y="2057400"/>
            <a:ext cx="3251200" cy="2346325"/>
          </a:xfrm>
          <a:prstGeom prst="rect">
            <a:avLst/>
          </a:prstGeom>
          <a:noFill/>
          <a:ln w="9525">
            <a:noFill/>
            <a:miter lim="800000"/>
            <a:headEnd/>
            <a:tailEnd/>
          </a:ln>
        </p:spPr>
      </p:pic>
      <p:pic>
        <p:nvPicPr>
          <p:cNvPr id="29701" name="Picture 15" descr="wire podengo medio wirehaired portuguese.jpg"/>
          <p:cNvPicPr>
            <a:picLocks noChangeAspect="1" noChangeArrowheads="1"/>
          </p:cNvPicPr>
          <p:nvPr/>
        </p:nvPicPr>
        <p:blipFill>
          <a:blip r:embed="rId4" cstate="print"/>
          <a:srcRect/>
          <a:stretch>
            <a:fillRect/>
          </a:stretch>
        </p:blipFill>
        <p:spPr bwMode="auto">
          <a:xfrm>
            <a:off x="2895600" y="1371600"/>
            <a:ext cx="2286000" cy="3048000"/>
          </a:xfrm>
          <a:prstGeom prst="rect">
            <a:avLst/>
          </a:prstGeom>
          <a:noFill/>
          <a:ln w="9525">
            <a:noFill/>
            <a:miter lim="800000"/>
            <a:headEnd/>
            <a:tailEnd/>
          </a:ln>
        </p:spPr>
      </p:pic>
      <p:pic>
        <p:nvPicPr>
          <p:cNvPr id="29702" name="Picture 11" descr="C:\Documents and Settings\Ginger\My Documents\My Pictures\back-length\framboesa-sitepreto.jpg"/>
          <p:cNvPicPr>
            <a:picLocks noChangeAspect="1" noChangeArrowheads="1"/>
          </p:cNvPicPr>
          <p:nvPr/>
        </p:nvPicPr>
        <p:blipFill>
          <a:blip r:embed="rId5" cstate="print"/>
          <a:srcRect/>
          <a:stretch>
            <a:fillRect/>
          </a:stretch>
        </p:blipFill>
        <p:spPr bwMode="auto">
          <a:xfrm>
            <a:off x="2133600" y="3886200"/>
            <a:ext cx="2098675" cy="2562225"/>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7602AAB4-D11B-4FAE-AAB0-8265EEE9A7F3}" type="datetime1">
              <a:rPr lang="en-US" smtClean="0"/>
              <a:t>12/7/2019</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52</a:t>
            </a:fld>
            <a:endParaRPr lang="en-US"/>
          </a:p>
        </p:txBody>
      </p:sp>
    </p:spTree>
  </p:cSld>
  <p:clrMapOvr>
    <a:masterClrMapping/>
  </p:clrMapOvr>
  <p:transition advTm="10000">
    <p:wheel spokes="2"/>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Anjo.jpg"/>
          <p:cNvPicPr>
            <a:picLocks noChangeAspect="1"/>
          </p:cNvPicPr>
          <p:nvPr/>
        </p:nvPicPr>
        <p:blipFill>
          <a:blip r:embed="rId3" cstate="print"/>
          <a:srcRect/>
          <a:stretch>
            <a:fillRect/>
          </a:stretch>
        </p:blipFill>
        <p:spPr bwMode="auto">
          <a:xfrm>
            <a:off x="685800" y="914400"/>
            <a:ext cx="3444875" cy="2911475"/>
          </a:xfrm>
          <a:prstGeom prst="rect">
            <a:avLst/>
          </a:prstGeom>
          <a:noFill/>
          <a:ln w="9525">
            <a:noFill/>
            <a:miter lim="800000"/>
            <a:headEnd/>
            <a:tailEnd/>
          </a:ln>
        </p:spPr>
      </p:pic>
      <p:pic>
        <p:nvPicPr>
          <p:cNvPr id="30723" name="Picture 5" descr="medio smooth cropped.jpg"/>
          <p:cNvPicPr>
            <a:picLocks noChangeAspect="1"/>
          </p:cNvPicPr>
          <p:nvPr/>
        </p:nvPicPr>
        <p:blipFill>
          <a:blip r:embed="rId4" cstate="print"/>
          <a:srcRect/>
          <a:stretch>
            <a:fillRect/>
          </a:stretch>
        </p:blipFill>
        <p:spPr bwMode="auto">
          <a:xfrm>
            <a:off x="2459038" y="3429000"/>
            <a:ext cx="1493837" cy="3190875"/>
          </a:xfrm>
          <a:prstGeom prst="rect">
            <a:avLst/>
          </a:prstGeom>
          <a:noFill/>
          <a:ln w="9525">
            <a:noFill/>
            <a:miter lim="800000"/>
            <a:headEnd/>
            <a:tailEnd/>
          </a:ln>
        </p:spPr>
      </p:pic>
      <p:pic>
        <p:nvPicPr>
          <p:cNvPr id="30724" name="Picture 4" descr="APPC_8X10_wire.grande.Bibi.ManuelVelez[1].jpg"/>
          <p:cNvPicPr>
            <a:picLocks noChangeAspect="1"/>
          </p:cNvPicPr>
          <p:nvPr/>
        </p:nvPicPr>
        <p:blipFill>
          <a:blip r:embed="rId5" cstate="print"/>
          <a:srcRect/>
          <a:stretch>
            <a:fillRect/>
          </a:stretch>
        </p:blipFill>
        <p:spPr bwMode="auto">
          <a:xfrm>
            <a:off x="4800600" y="3810000"/>
            <a:ext cx="3365500" cy="2693988"/>
          </a:xfrm>
          <a:prstGeom prst="rect">
            <a:avLst/>
          </a:prstGeom>
          <a:noFill/>
          <a:ln w="9525">
            <a:noFill/>
            <a:miter lim="800000"/>
            <a:headEnd/>
            <a:tailEnd/>
          </a:ln>
        </p:spPr>
      </p:pic>
      <p:pic>
        <p:nvPicPr>
          <p:cNvPr id="30725" name="Picture 4" descr="C:\Users\User\Documents\PPGS\Bonnies website\sancho stacked.jpg"/>
          <p:cNvPicPr>
            <a:picLocks noChangeAspect="1" noChangeArrowheads="1"/>
          </p:cNvPicPr>
          <p:nvPr/>
        </p:nvPicPr>
        <p:blipFill>
          <a:blip r:embed="rId6" cstate="print"/>
          <a:srcRect/>
          <a:stretch>
            <a:fillRect/>
          </a:stretch>
        </p:blipFill>
        <p:spPr bwMode="auto">
          <a:xfrm>
            <a:off x="4800600" y="533400"/>
            <a:ext cx="2919413" cy="295275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29C2561B-7707-41A6-8CF3-7ECAF45C2832}"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53</a:t>
            </a:fld>
            <a:endParaRPr lang="en-US"/>
          </a:p>
        </p:txBody>
      </p:sp>
    </p:spTree>
  </p:cSld>
  <p:clrMapOvr>
    <a:masterClrMapping/>
  </p:clrMapOvr>
  <p:transition advTm="10000">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33400" y="381000"/>
            <a:ext cx="7793037" cy="1143000"/>
          </a:xfrm>
        </p:spPr>
        <p:txBody>
          <a:bodyPr/>
          <a:lstStyle/>
          <a:p>
            <a:pPr marL="54864" eaLnBrk="1" fontAlgn="auto" hangingPunct="1">
              <a:spcAft>
                <a:spcPts val="0"/>
              </a:spcAft>
              <a:defRPr/>
            </a:pPr>
            <a:r>
              <a:rPr dirty="0" smtClean="0">
                <a:solidFill>
                  <a:schemeClr val="tx2">
                    <a:tint val="100000"/>
                    <a:shade val="90000"/>
                    <a:satMod val="250000"/>
                    <a:alpha val="100000"/>
                  </a:schemeClr>
                </a:solidFill>
              </a:rPr>
              <a:t>Faults</a:t>
            </a:r>
            <a:r>
              <a:rPr lang="en-US" dirty="0" smtClean="0">
                <a:solidFill>
                  <a:schemeClr val="tx2">
                    <a:tint val="100000"/>
                    <a:shade val="90000"/>
                    <a:satMod val="250000"/>
                    <a:alpha val="100000"/>
                  </a:schemeClr>
                </a:solidFill>
              </a:rPr>
              <a:t> &amp; DQ</a:t>
            </a:r>
            <a:endParaRPr dirty="0">
              <a:solidFill>
                <a:schemeClr val="tx2">
                  <a:tint val="100000"/>
                  <a:shade val="90000"/>
                  <a:satMod val="250000"/>
                  <a:alpha val="100000"/>
                </a:schemeClr>
              </a:solidFill>
            </a:endParaRPr>
          </a:p>
        </p:txBody>
      </p:sp>
      <p:sp>
        <p:nvSpPr>
          <p:cNvPr id="31747" name="Rectangle 3"/>
          <p:cNvSpPr>
            <a:spLocks noGrp="1" noChangeArrowheads="1"/>
          </p:cNvSpPr>
          <p:nvPr>
            <p:ph type="body" sz="half" idx="1"/>
          </p:nvPr>
        </p:nvSpPr>
        <p:spPr>
          <a:xfrm>
            <a:off x="228600" y="1447800"/>
            <a:ext cx="8153400" cy="4876800"/>
          </a:xfrm>
        </p:spPr>
        <p:txBody>
          <a:bodyPr/>
          <a:lstStyle/>
          <a:p>
            <a:pPr eaLnBrk="1" hangingPunct="1">
              <a:buFont typeface="Wingdings 2" pitchFamily="18" charset="2"/>
              <a:buNone/>
            </a:pPr>
            <a:r>
              <a:rPr lang="en-US" sz="1800" b="1" dirty="0" smtClean="0">
                <a:cs typeface="Times New Roman" pitchFamily="18" charset="0"/>
              </a:rPr>
              <a:t>FAULTS:</a:t>
            </a:r>
            <a:r>
              <a:rPr lang="en-US" sz="1800" dirty="0" smtClean="0">
                <a:cs typeface="Times New Roman" pitchFamily="18" charset="0"/>
              </a:rPr>
              <a:t> Any departure from the foregoing points should be considered a fault and the seriousness with which the fault should be regarded should be in exact proportion to its degree. </a:t>
            </a:r>
          </a:p>
          <a:p>
            <a:pPr eaLnBrk="1" hangingPunct="1"/>
            <a:endParaRPr lang="en-US" sz="1800" dirty="0" smtClean="0">
              <a:cs typeface="Times New Roman" pitchFamily="18" charset="0"/>
            </a:endParaRPr>
          </a:p>
          <a:p>
            <a:pPr eaLnBrk="1" hangingPunct="1"/>
            <a:r>
              <a:rPr lang="en-US" sz="1800" b="1" dirty="0" smtClean="0">
                <a:cs typeface="Times New Roman" pitchFamily="18" charset="0"/>
              </a:rPr>
              <a:t>NOSE </a:t>
            </a:r>
            <a:r>
              <a:rPr lang="en-US" sz="1800" dirty="0" smtClean="0">
                <a:cs typeface="Times New Roman" pitchFamily="18" charset="0"/>
              </a:rPr>
              <a:t>– Partial lack of pigment. </a:t>
            </a:r>
          </a:p>
          <a:p>
            <a:pPr eaLnBrk="1" hangingPunct="1"/>
            <a:r>
              <a:rPr lang="en-US" sz="1800" b="1" dirty="0" smtClean="0">
                <a:cs typeface="Times New Roman" pitchFamily="18" charset="0"/>
              </a:rPr>
              <a:t>COAT </a:t>
            </a:r>
            <a:r>
              <a:rPr lang="en-US" sz="1800" dirty="0" smtClean="0">
                <a:cs typeface="Times New Roman" pitchFamily="18" charset="0"/>
              </a:rPr>
              <a:t>–Wire: Silky and/or with undercoat. </a:t>
            </a:r>
          </a:p>
          <a:p>
            <a:pPr eaLnBrk="1" hangingPunct="1"/>
            <a:r>
              <a:rPr lang="en-US" sz="1800" b="1" dirty="0" smtClean="0">
                <a:cs typeface="Times New Roman" pitchFamily="18" charset="0"/>
              </a:rPr>
              <a:t>EARS </a:t>
            </a:r>
            <a:r>
              <a:rPr lang="en-US" sz="1800" dirty="0" smtClean="0">
                <a:cs typeface="Times New Roman" pitchFamily="18" charset="0"/>
              </a:rPr>
              <a:t>– Rounded, Bent</a:t>
            </a:r>
          </a:p>
          <a:p>
            <a:pPr eaLnBrk="1" hangingPunct="1"/>
            <a:r>
              <a:rPr lang="en-US" sz="1800" b="1" dirty="0" smtClean="0">
                <a:cs typeface="Times New Roman" pitchFamily="18" charset="0"/>
              </a:rPr>
              <a:t>EYES </a:t>
            </a:r>
            <a:r>
              <a:rPr lang="en-US" sz="1800" dirty="0" smtClean="0">
                <a:cs typeface="Times New Roman" pitchFamily="18" charset="0"/>
              </a:rPr>
              <a:t>–different colors. </a:t>
            </a:r>
          </a:p>
          <a:p>
            <a:pPr eaLnBrk="1" hangingPunct="1"/>
            <a:r>
              <a:rPr lang="en-US" sz="1800" b="1" dirty="0" smtClean="0">
                <a:cs typeface="Times New Roman" pitchFamily="18" charset="0"/>
              </a:rPr>
              <a:t>COAT COLOR </a:t>
            </a:r>
            <a:r>
              <a:rPr lang="en-US" sz="1800" dirty="0" smtClean="0">
                <a:cs typeface="Times New Roman" pitchFamily="18" charset="0"/>
              </a:rPr>
              <a:t>– Brindle; black and tan; tricolor and solid white.</a:t>
            </a:r>
          </a:p>
          <a:p>
            <a:pPr eaLnBrk="1" hangingPunct="1"/>
            <a:endParaRPr lang="en-US" sz="1800" dirty="0" smtClean="0">
              <a:cs typeface="Times New Roman" pitchFamily="18" charset="0"/>
            </a:endParaRPr>
          </a:p>
          <a:p>
            <a:pPr eaLnBrk="1" hangingPunct="1">
              <a:buNone/>
            </a:pPr>
            <a:r>
              <a:rPr lang="en-US" sz="1800" b="1" dirty="0" smtClean="0">
                <a:cs typeface="Times New Roman" pitchFamily="18" charset="0"/>
              </a:rPr>
              <a:t>DISQUALIFICATION:</a:t>
            </a:r>
          </a:p>
          <a:p>
            <a:pPr eaLnBrk="1" hangingPunct="1">
              <a:buNone/>
            </a:pPr>
            <a:r>
              <a:rPr lang="en-US" sz="1800" b="1" dirty="0" smtClean="0">
                <a:cs typeface="Times New Roman" pitchFamily="18" charset="0"/>
              </a:rPr>
              <a:t> - SIZE UNDER 16”    </a:t>
            </a:r>
          </a:p>
          <a:p>
            <a:pPr eaLnBrk="1" hangingPunct="1">
              <a:buNone/>
            </a:pPr>
            <a:r>
              <a:rPr lang="en-US" sz="1800" b="1" dirty="0" smtClean="0">
                <a:cs typeface="Times New Roman" pitchFamily="18" charset="0"/>
              </a:rPr>
              <a:t> - Tail curled over, touching the back</a:t>
            </a:r>
          </a:p>
          <a:p>
            <a:pPr eaLnBrk="1" hangingPunct="1">
              <a:buNone/>
            </a:pPr>
            <a:r>
              <a:rPr lang="en-US" sz="1800" b="1" dirty="0" smtClean="0">
                <a:cs typeface="Times New Roman" pitchFamily="18" charset="0"/>
              </a:rPr>
              <a:t> </a:t>
            </a:r>
            <a:r>
              <a:rPr lang="en-US" sz="1800" b="1" dirty="0" smtClean="0">
                <a:cs typeface="Times New Roman" pitchFamily="18" charset="0"/>
              </a:rPr>
              <a:t>_ Drooping hound ears.</a:t>
            </a:r>
          </a:p>
          <a:p>
            <a:pPr eaLnBrk="1" hangingPunct="1"/>
            <a:endParaRPr lang="en-US" sz="1800" dirty="0" smtClean="0">
              <a:cs typeface="Times New Roman" pitchFamily="18" charset="0"/>
            </a:endParaRPr>
          </a:p>
          <a:p>
            <a:pPr eaLnBrk="1" hangingPunct="1"/>
            <a:endParaRPr lang="en-US" sz="1800" dirty="0" smtClean="0"/>
          </a:p>
        </p:txBody>
      </p:sp>
      <p:sp>
        <p:nvSpPr>
          <p:cNvPr id="4" name="Date Placeholder 3"/>
          <p:cNvSpPr>
            <a:spLocks noGrp="1"/>
          </p:cNvSpPr>
          <p:nvPr>
            <p:ph type="dt" sz="half" idx="10"/>
          </p:nvPr>
        </p:nvSpPr>
        <p:spPr/>
        <p:txBody>
          <a:bodyPr/>
          <a:lstStyle/>
          <a:p>
            <a:pPr>
              <a:defRPr/>
            </a:pPr>
            <a:fld id="{54E38ACA-C516-44EE-A2AF-A1C05E10E175}"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54</a:t>
            </a:fld>
            <a:endParaRPr lang="en-US"/>
          </a:p>
        </p:txBody>
      </p:sp>
    </p:spTree>
  </p:cSld>
  <p:clrMapOvr>
    <a:masterClrMapping/>
  </p:clrMapOvr>
  <p:transition advTm="10000">
    <p:wheel spokes="2"/>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Text Placeholder 2"/>
          <p:cNvSpPr>
            <a:spLocks noGrp="1"/>
          </p:cNvSpPr>
          <p:nvPr>
            <p:ph sz="quarter" idx="2"/>
          </p:nvPr>
        </p:nvSpPr>
        <p:spPr>
          <a:xfrm>
            <a:off x="457200" y="1444294"/>
            <a:ext cx="4040188" cy="4727906"/>
          </a:xfrm>
        </p:spPr>
        <p:txBody>
          <a:bodyPr>
            <a:normAutofit lnSpcReduction="10000"/>
          </a:bodyPr>
          <a:lstStyle/>
          <a:p>
            <a:r>
              <a:rPr lang="en-US" dirty="0" smtClean="0">
                <a:cs typeface="Times New Roman" pitchFamily="18" charset="0"/>
              </a:rPr>
              <a:t>Quadrangular pyramidal head, with prick ears.</a:t>
            </a:r>
          </a:p>
          <a:p>
            <a:r>
              <a:rPr lang="en-US" dirty="0" smtClean="0">
                <a:cs typeface="Times New Roman" pitchFamily="18" charset="0"/>
              </a:rPr>
              <a:t>Well-proportioned body slightly longer than tall.</a:t>
            </a:r>
          </a:p>
          <a:p>
            <a:r>
              <a:rPr lang="en-US" dirty="0" smtClean="0">
                <a:cs typeface="Times New Roman" pitchFamily="18" charset="0"/>
              </a:rPr>
              <a:t>Heavier bone in larger dogs.</a:t>
            </a:r>
          </a:p>
          <a:p>
            <a:r>
              <a:rPr lang="en-US" dirty="0" smtClean="0">
                <a:cs typeface="Times New Roman" pitchFamily="18" charset="0"/>
              </a:rPr>
              <a:t>2 coats wire and smooth</a:t>
            </a:r>
          </a:p>
          <a:p>
            <a:r>
              <a:rPr lang="en-US" dirty="0" smtClean="0">
                <a:cs typeface="Times New Roman" pitchFamily="18" charset="0"/>
              </a:rPr>
              <a:t>Free &amp; light-footed, easy &amp; agile movements</a:t>
            </a:r>
          </a:p>
          <a:p>
            <a:pPr>
              <a:buFont typeface="Arial" pitchFamily="34" charset="0"/>
              <a:buChar char="•"/>
            </a:pPr>
            <a:endParaRPr lang="en-US" dirty="0" smtClean="0">
              <a:cs typeface="Times New Roman" pitchFamily="18" charset="0"/>
            </a:endParaRPr>
          </a:p>
          <a:p>
            <a:endParaRPr lang="en-US" dirty="0"/>
          </a:p>
        </p:txBody>
      </p:sp>
      <p:sp>
        <p:nvSpPr>
          <p:cNvPr id="10" name="Content Placeholder 9"/>
          <p:cNvSpPr>
            <a:spLocks noGrp="1"/>
          </p:cNvSpPr>
          <p:nvPr>
            <p:ph sz="quarter" idx="4"/>
          </p:nvPr>
        </p:nvSpPr>
        <p:spPr>
          <a:xfrm>
            <a:off x="4645025" y="1444294"/>
            <a:ext cx="4041775" cy="4727906"/>
          </a:xfrm>
        </p:spPr>
        <p:txBody>
          <a:bodyPr>
            <a:normAutofit/>
          </a:bodyPr>
          <a:lstStyle/>
          <a:p>
            <a:pPr marL="274320" indent="-274320">
              <a:buClr>
                <a:schemeClr val="tx1">
                  <a:shade val="95000"/>
                </a:schemeClr>
              </a:buClr>
              <a:defRPr/>
            </a:pPr>
            <a:r>
              <a:rPr lang="en-US" dirty="0" smtClean="0">
                <a:cs typeface="Times New Roman" pitchFamily="18" charset="0"/>
              </a:rPr>
              <a:t>Sound skeleton &amp; well muscled. </a:t>
            </a:r>
          </a:p>
          <a:p>
            <a:pPr marL="274320" indent="-274320">
              <a:buClr>
                <a:schemeClr val="tx1">
                  <a:shade val="95000"/>
                </a:schemeClr>
              </a:buClr>
              <a:defRPr/>
            </a:pPr>
            <a:r>
              <a:rPr lang="en-US" dirty="0" smtClean="0">
                <a:cs typeface="Times New Roman" pitchFamily="18" charset="0"/>
              </a:rPr>
              <a:t>Lively &amp; intelligent; wary &amp; alert with highly mobile ears.</a:t>
            </a:r>
          </a:p>
          <a:p>
            <a:pPr marL="274320" indent="-274320" algn="ctr">
              <a:buClr>
                <a:schemeClr val="tx1">
                  <a:shade val="95000"/>
                </a:schemeClr>
              </a:buClr>
              <a:defRPr/>
            </a:pPr>
            <a:r>
              <a:rPr lang="en-US" b="1" dirty="0" smtClean="0">
                <a:solidFill>
                  <a:srgbClr val="FF0000"/>
                </a:solidFill>
                <a:cs typeface="Times New Roman" pitchFamily="18" charset="0"/>
              </a:rPr>
              <a:t>3 DQ’s: </a:t>
            </a:r>
          </a:p>
          <a:p>
            <a:pPr marL="457200" indent="-457200">
              <a:buClr>
                <a:schemeClr val="tx1">
                  <a:shade val="95000"/>
                </a:schemeClr>
              </a:buClr>
              <a:buFont typeface="+mj-lt"/>
              <a:buAutoNum type="arabicPeriod"/>
              <a:defRPr/>
            </a:pPr>
            <a:r>
              <a:rPr lang="en-US" dirty="0">
                <a:solidFill>
                  <a:srgbClr val="FF0000"/>
                </a:solidFill>
                <a:cs typeface="Times New Roman" pitchFamily="18" charset="0"/>
              </a:rPr>
              <a:t>U</a:t>
            </a:r>
            <a:r>
              <a:rPr lang="en-US" dirty="0" smtClean="0">
                <a:solidFill>
                  <a:srgbClr val="FF0000"/>
                </a:solidFill>
                <a:cs typeface="Times New Roman" pitchFamily="18" charset="0"/>
              </a:rPr>
              <a:t>nder 16” </a:t>
            </a:r>
          </a:p>
          <a:p>
            <a:pPr marL="457200" indent="-457200">
              <a:buClr>
                <a:schemeClr val="tx1">
                  <a:shade val="95000"/>
                </a:schemeClr>
              </a:buClr>
              <a:buFont typeface="+mj-lt"/>
              <a:buAutoNum type="arabicPeriod"/>
              <a:defRPr/>
            </a:pPr>
            <a:r>
              <a:rPr lang="en-US" dirty="0" smtClean="0">
                <a:solidFill>
                  <a:srgbClr val="FF0000"/>
                </a:solidFill>
                <a:cs typeface="Times New Roman" pitchFamily="18" charset="0"/>
              </a:rPr>
              <a:t>Tail circled touching back, </a:t>
            </a:r>
          </a:p>
          <a:p>
            <a:pPr marL="457200" indent="-457200">
              <a:buClr>
                <a:schemeClr val="tx1">
                  <a:shade val="95000"/>
                </a:schemeClr>
              </a:buClr>
              <a:buFont typeface="+mj-lt"/>
              <a:buAutoNum type="arabicPeriod"/>
              <a:defRPr/>
            </a:pPr>
            <a:r>
              <a:rPr lang="en-US" dirty="0" smtClean="0">
                <a:solidFill>
                  <a:srgbClr val="FF0000"/>
                </a:solidFill>
                <a:cs typeface="Times New Roman" pitchFamily="18" charset="0"/>
              </a:rPr>
              <a:t>Drooping hound ears</a:t>
            </a:r>
          </a:p>
          <a:p>
            <a:endParaRPr lang="en-US" dirty="0"/>
          </a:p>
        </p:txBody>
      </p:sp>
      <p:sp>
        <p:nvSpPr>
          <p:cNvPr id="5" name="Date Placeholder 4"/>
          <p:cNvSpPr>
            <a:spLocks noGrp="1"/>
          </p:cNvSpPr>
          <p:nvPr>
            <p:ph type="dt" sz="half" idx="10"/>
          </p:nvPr>
        </p:nvSpPr>
        <p:spPr/>
        <p:txBody>
          <a:bodyPr/>
          <a:lstStyle/>
          <a:p>
            <a:pPr>
              <a:defRPr/>
            </a:pPr>
            <a:fld id="{D311FE64-7433-4AC3-B355-77D311130ECF}"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245D4D9F-13DE-44FF-83C0-ED704E19EA1C}" type="slidenum">
              <a:rPr lang="en-US" smtClean="0"/>
              <a:pPr>
                <a:defRPr/>
              </a:pPr>
              <a:t>55</a:t>
            </a:fld>
            <a:endParaRPr lang="en-US"/>
          </a:p>
        </p:txBody>
      </p:sp>
    </p:spTree>
  </p:cSld>
  <p:clrMapOvr>
    <a:masterClrMapping/>
  </p:clrMapOvr>
  <p:transition>
    <p:wheel spokes="2"/>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lipArt Placeholder 4" descr="hunting.jpg"/>
          <p:cNvPicPr>
            <a:picLocks noGrp="1" noChangeAspect="1"/>
          </p:cNvPicPr>
          <p:nvPr>
            <p:ph type="clipArt" sz="half" idx="2"/>
          </p:nvPr>
        </p:nvPicPr>
        <p:blipFill>
          <a:blip r:embed="rId3" cstate="print"/>
          <a:srcRect/>
          <a:stretch>
            <a:fillRect/>
          </a:stretch>
        </p:blipFill>
        <p:spPr>
          <a:xfrm>
            <a:off x="762000" y="533400"/>
            <a:ext cx="7620000" cy="5715000"/>
          </a:xfrm>
        </p:spPr>
      </p:pic>
      <p:sp>
        <p:nvSpPr>
          <p:cNvPr id="32771" name="TextBox 5"/>
          <p:cNvSpPr txBox="1">
            <a:spLocks noChangeArrowheads="1"/>
          </p:cNvSpPr>
          <p:nvPr/>
        </p:nvSpPr>
        <p:spPr bwMode="auto">
          <a:xfrm>
            <a:off x="3352800" y="5181600"/>
            <a:ext cx="3124200" cy="1108075"/>
          </a:xfrm>
          <a:prstGeom prst="rect">
            <a:avLst/>
          </a:prstGeom>
          <a:noFill/>
          <a:ln w="9525">
            <a:noFill/>
            <a:miter lim="800000"/>
            <a:headEnd/>
            <a:tailEnd/>
          </a:ln>
        </p:spPr>
        <p:txBody>
          <a:bodyPr>
            <a:spAutoFit/>
          </a:bodyPr>
          <a:lstStyle/>
          <a:p>
            <a:r>
              <a:rPr lang="en-US" sz="6600">
                <a:latin typeface="Mistral" pitchFamily="66" charset="0"/>
              </a:rPr>
              <a:t>The End</a:t>
            </a:r>
          </a:p>
        </p:txBody>
      </p:sp>
      <p:sp>
        <p:nvSpPr>
          <p:cNvPr id="4" name="Date Placeholder 3"/>
          <p:cNvSpPr>
            <a:spLocks noGrp="1"/>
          </p:cNvSpPr>
          <p:nvPr>
            <p:ph type="dt" sz="half" idx="10"/>
          </p:nvPr>
        </p:nvSpPr>
        <p:spPr/>
        <p:txBody>
          <a:bodyPr/>
          <a:lstStyle/>
          <a:p>
            <a:pPr>
              <a:defRPr/>
            </a:pPr>
            <a:fld id="{7EC5BB82-E744-4D8A-B5AD-E8DA631AD342}"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56</a:t>
            </a:fld>
            <a:endParaRPr lang="en-US"/>
          </a:p>
        </p:txBody>
      </p:sp>
    </p:spTree>
  </p:cSld>
  <p:clrMapOvr>
    <a:masterClrMapping/>
  </p:clrMapOvr>
  <p:transition advTm="10000">
    <p:wheel spokes="2"/>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715375" cy="1371600"/>
          </a:xfrm>
        </p:spPr>
        <p:txBody>
          <a:bodyPr>
            <a:normAutofit fontScale="90000"/>
          </a:bodyPr>
          <a:lstStyle/>
          <a:p>
            <a:pPr algn="ctr" eaLnBrk="1" fontAlgn="auto" hangingPunct="1">
              <a:spcAft>
                <a:spcPts val="0"/>
              </a:spcAft>
              <a:defRPr/>
            </a:pPr>
            <a:r>
              <a:rPr smtClean="0">
                <a:solidFill>
                  <a:schemeClr val="tx2">
                    <a:lumMod val="75000"/>
                  </a:schemeClr>
                </a:solidFill>
              </a:rPr>
              <a:t>Visit our website:</a:t>
            </a:r>
            <a:br>
              <a:rPr smtClean="0">
                <a:solidFill>
                  <a:schemeClr val="tx2">
                    <a:lumMod val="75000"/>
                  </a:schemeClr>
                </a:solidFill>
              </a:rPr>
            </a:br>
            <a:r>
              <a:rPr smtClean="0">
                <a:solidFill>
                  <a:schemeClr val="tx2">
                    <a:lumMod val="75000"/>
                  </a:schemeClr>
                </a:solidFill>
              </a:rPr>
              <a:t>www.podengo-mediogrande.com</a:t>
            </a:r>
            <a:br>
              <a:rPr smtClean="0">
                <a:solidFill>
                  <a:schemeClr val="tx2">
                    <a:lumMod val="75000"/>
                  </a:schemeClr>
                </a:solidFill>
              </a:rPr>
            </a:br>
            <a:endParaRPr>
              <a:solidFill>
                <a:schemeClr val="tx2">
                  <a:lumMod val="75000"/>
                </a:schemeClr>
              </a:solidFill>
            </a:endParaRPr>
          </a:p>
        </p:txBody>
      </p:sp>
      <p:pic>
        <p:nvPicPr>
          <p:cNvPr id="5" name="ClipArt Placeholder 4" descr="logo.jpg"/>
          <p:cNvPicPr>
            <a:picLocks noGrp="1" noChangeAspect="1"/>
          </p:cNvPicPr>
          <p:nvPr>
            <p:ph type="clipArt" sz="half" idx="2"/>
          </p:nvPr>
        </p:nvPicPr>
        <p:blipFill>
          <a:blip r:embed="rId3" cstate="print"/>
          <a:stretch>
            <a:fillRect/>
          </a:stretch>
        </p:blipFill>
        <p:spPr>
          <a:xfrm>
            <a:off x="2286000" y="2286000"/>
            <a:ext cx="3810000" cy="3265714"/>
          </a:xfrm>
          <a:ln w="57150">
            <a:solidFill>
              <a:schemeClr val="tx1"/>
            </a:solidFill>
          </a:ln>
          <a:effectLst>
            <a:glow rad="228600">
              <a:schemeClr val="accent1">
                <a:satMod val="175000"/>
                <a:alpha val="40000"/>
              </a:schemeClr>
            </a:glow>
          </a:effectLst>
        </p:spPr>
      </p:pic>
      <p:sp>
        <p:nvSpPr>
          <p:cNvPr id="4" name="Date Placeholder 3"/>
          <p:cNvSpPr>
            <a:spLocks noGrp="1"/>
          </p:cNvSpPr>
          <p:nvPr>
            <p:ph type="dt" sz="half" idx="10"/>
          </p:nvPr>
        </p:nvSpPr>
        <p:spPr/>
        <p:txBody>
          <a:bodyPr/>
          <a:lstStyle/>
          <a:p>
            <a:pPr>
              <a:defRPr/>
            </a:pPr>
            <a:fld id="{0C9974A0-F875-4D84-9439-56688DF4E51F}"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3D378207-6E68-4821-8F77-ED66DA08DD53}" type="slidenum">
              <a:rPr lang="en-US" smtClean="0"/>
              <a:pPr>
                <a:defRPr/>
              </a:pPr>
              <a:t>57</a:t>
            </a:fld>
            <a:endParaRPr lang="en-US"/>
          </a:p>
        </p:txBody>
      </p:sp>
    </p:spTree>
  </p:cSld>
  <p:clrMapOvr>
    <a:masterClrMapping/>
  </p:clrMapOvr>
  <p:transition advTm="10000">
    <p:wheel spokes="2"/>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pt-BR" sz="2000" u="sng" dirty="0" smtClean="0"/>
              <a:t>Portuguese Podengo Pequeno: An Educator’s Perspective 2.0 </a:t>
            </a:r>
            <a:r>
              <a:rPr lang="pt-BR" sz="2000" dirty="0" smtClean="0"/>
              <a:t>(also eBook)</a:t>
            </a:r>
            <a:r>
              <a:rPr lang="en-US" sz="2000" dirty="0" smtClean="0"/>
              <a:t>Ginger Bowles</a:t>
            </a:r>
          </a:p>
          <a:p>
            <a:r>
              <a:rPr lang="en-US" sz="2000" u="sng" dirty="0" smtClean="0"/>
              <a:t>Portuguese </a:t>
            </a:r>
            <a:r>
              <a:rPr lang="en-US" sz="2000" u="sng" dirty="0" err="1" smtClean="0"/>
              <a:t>Podengo</a:t>
            </a:r>
            <a:r>
              <a:rPr lang="en-US" sz="2000" u="sng" dirty="0" smtClean="0"/>
              <a:t> </a:t>
            </a:r>
            <a:r>
              <a:rPr lang="en-US" sz="2000" u="sng" dirty="0" err="1" smtClean="0"/>
              <a:t>Pequeno</a:t>
            </a:r>
            <a:r>
              <a:rPr lang="en-US" sz="2000" u="sng" dirty="0" smtClean="0"/>
              <a:t> </a:t>
            </a:r>
            <a:r>
              <a:rPr lang="en-US" sz="2000" dirty="0" smtClean="0"/>
              <a:t>– Carla Molinari 2011</a:t>
            </a:r>
          </a:p>
          <a:p>
            <a:r>
              <a:rPr lang="en-US" sz="2000" u="sng" dirty="0" smtClean="0"/>
              <a:t>The Portuguese </a:t>
            </a:r>
            <a:r>
              <a:rPr lang="en-US" sz="2000" u="sng" dirty="0" err="1" smtClean="0"/>
              <a:t>Podengo</a:t>
            </a:r>
            <a:r>
              <a:rPr lang="en-US" sz="2000" u="sng" dirty="0" smtClean="0"/>
              <a:t> </a:t>
            </a:r>
            <a:r>
              <a:rPr lang="en-US" sz="2000" dirty="0" smtClean="0"/>
              <a:t>– </a:t>
            </a:r>
            <a:r>
              <a:rPr lang="en-US" sz="2000" dirty="0" err="1" smtClean="0"/>
              <a:t>Vitor</a:t>
            </a:r>
            <a:r>
              <a:rPr lang="en-US" sz="2000" dirty="0" smtClean="0"/>
              <a:t> </a:t>
            </a:r>
            <a:r>
              <a:rPr lang="en-US" sz="2000" dirty="0" err="1" smtClean="0"/>
              <a:t>Viega</a:t>
            </a:r>
            <a:r>
              <a:rPr lang="en-US" sz="2000" dirty="0" smtClean="0"/>
              <a:t> 2001,2005</a:t>
            </a:r>
          </a:p>
          <a:p>
            <a:r>
              <a:rPr lang="en-US" sz="2000" dirty="0" smtClean="0"/>
              <a:t>Sight and Scent Magazine – Various issues</a:t>
            </a:r>
          </a:p>
          <a:p>
            <a:pPr>
              <a:buNone/>
            </a:pPr>
            <a:endParaRPr lang="en-US" sz="2000" dirty="0" smtClean="0"/>
          </a:p>
          <a:p>
            <a:pPr>
              <a:buNone/>
            </a:pPr>
            <a:r>
              <a:rPr lang="en-US" sz="2000" dirty="0" smtClean="0"/>
              <a:t>FOR ADDITIONAL STUDY MAY WE SUGGEST</a:t>
            </a:r>
          </a:p>
          <a:p>
            <a:r>
              <a:rPr lang="en-US" sz="2000" dirty="0" smtClean="0">
                <a:hlinkClick r:id="rId2"/>
              </a:rPr>
              <a:t>http://clubedopodengoportugues.com/</a:t>
            </a:r>
            <a:endParaRPr lang="en-US" sz="2000" dirty="0" smtClean="0"/>
          </a:p>
          <a:p>
            <a:r>
              <a:rPr lang="en-US" sz="2000" dirty="0" smtClean="0">
                <a:hlinkClick r:id="rId3"/>
              </a:rPr>
              <a:t>www.podengo-mediogrande.com</a:t>
            </a:r>
            <a:endParaRPr lang="en-US" sz="2000" dirty="0" smtClean="0"/>
          </a:p>
          <a:p>
            <a:r>
              <a:rPr lang="en-US" sz="2000" dirty="0" smtClean="0">
                <a:hlinkClick r:id="rId4"/>
              </a:rPr>
              <a:t>http://podengos.com/</a:t>
            </a:r>
            <a:endParaRPr lang="en-US" sz="2000" dirty="0" smtClean="0"/>
          </a:p>
          <a:p>
            <a:endParaRPr lang="en-US" sz="2000" dirty="0" smtClean="0"/>
          </a:p>
          <a:p>
            <a:endParaRPr lang="en-US" sz="2000" dirty="0" smtClean="0"/>
          </a:p>
          <a:p>
            <a:endParaRPr lang="en-US" sz="1400" dirty="0"/>
          </a:p>
        </p:txBody>
      </p:sp>
      <p:sp>
        <p:nvSpPr>
          <p:cNvPr id="5" name="Title 4"/>
          <p:cNvSpPr>
            <a:spLocks noGrp="1"/>
          </p:cNvSpPr>
          <p:nvPr>
            <p:ph type="title"/>
          </p:nvPr>
        </p:nvSpPr>
        <p:spPr/>
        <p:txBody>
          <a:bodyPr>
            <a:normAutofit/>
          </a:bodyPr>
          <a:lstStyle/>
          <a:p>
            <a:r>
              <a:rPr lang="en-US" dirty="0" smtClean="0"/>
              <a:t>Bibliography</a:t>
            </a:r>
            <a:endParaRPr lang="en-US" dirty="0"/>
          </a:p>
        </p:txBody>
      </p:sp>
      <p:sp>
        <p:nvSpPr>
          <p:cNvPr id="4" name="Date Placeholder 3"/>
          <p:cNvSpPr>
            <a:spLocks noGrp="1"/>
          </p:cNvSpPr>
          <p:nvPr>
            <p:ph type="dt" sz="half" idx="10"/>
          </p:nvPr>
        </p:nvSpPr>
        <p:spPr/>
        <p:txBody>
          <a:bodyPr/>
          <a:lstStyle/>
          <a:p>
            <a:pPr>
              <a:defRPr/>
            </a:pPr>
            <a:fld id="{2923E018-E647-4F2E-8AA2-8145604B1F25}" type="datetime1">
              <a:rPr lang="en-US" smtClean="0"/>
              <a:t>12/7/2019</a:t>
            </a:fld>
            <a:endParaRPr lang="en-US"/>
          </a:p>
        </p:txBody>
      </p:sp>
      <p:sp>
        <p:nvSpPr>
          <p:cNvPr id="7" name="Slide Number Placeholder 6"/>
          <p:cNvSpPr>
            <a:spLocks noGrp="1"/>
          </p:cNvSpPr>
          <p:nvPr>
            <p:ph type="sldNum" sz="quarter" idx="12"/>
          </p:nvPr>
        </p:nvSpPr>
        <p:spPr/>
        <p:txBody>
          <a:bodyPr/>
          <a:lstStyle/>
          <a:p>
            <a:pPr>
              <a:defRPr/>
            </a:pPr>
            <a:fld id="{6DF27BAD-1159-4478-AE2C-C78135CB1FBD}" type="slidenum">
              <a:rPr lang="en-US" smtClean="0"/>
              <a:pPr>
                <a:defRPr/>
              </a:pPr>
              <a:t>58</a:t>
            </a:fld>
            <a:endParaRPr lang="en-US"/>
          </a:p>
        </p:txBody>
      </p:sp>
    </p:spTree>
  </p:cSld>
  <p:clrMapOvr>
    <a:masterClrMapping/>
  </p:clrMapOvr>
  <p:transition>
    <p:wheel spokes="2"/>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Thanks!</a:t>
            </a:r>
            <a:endParaRPr lang="en-US" dirty="0"/>
          </a:p>
        </p:txBody>
      </p:sp>
      <p:sp>
        <p:nvSpPr>
          <p:cNvPr id="3" name="Content Placeholder 2"/>
          <p:cNvSpPr>
            <a:spLocks noGrp="1"/>
          </p:cNvSpPr>
          <p:nvPr>
            <p:ph idx="1"/>
          </p:nvPr>
        </p:nvSpPr>
        <p:spPr>
          <a:xfrm>
            <a:off x="457200" y="1481328"/>
            <a:ext cx="8229600" cy="4614672"/>
          </a:xfrm>
        </p:spPr>
        <p:txBody>
          <a:bodyPr/>
          <a:lstStyle/>
          <a:p>
            <a:r>
              <a:rPr lang="en-US" dirty="0" smtClean="0"/>
              <a:t>As always there are so many people to thank for sharing breed information and allowing us to share their dogs.  Some specific people include: </a:t>
            </a:r>
            <a:r>
              <a:rPr lang="en-US" sz="1800" dirty="0" err="1" smtClean="0"/>
              <a:t>Nuno</a:t>
            </a:r>
            <a:r>
              <a:rPr lang="en-US" sz="1800" dirty="0" smtClean="0"/>
              <a:t> Ferro, Sergio </a:t>
            </a:r>
            <a:r>
              <a:rPr lang="en-US" sz="1800" dirty="0" err="1" smtClean="0"/>
              <a:t>Freitas</a:t>
            </a:r>
            <a:r>
              <a:rPr lang="en-US" sz="1800" dirty="0" smtClean="0"/>
              <a:t>, </a:t>
            </a:r>
            <a:r>
              <a:rPr lang="en-US" sz="1800" dirty="0" err="1" smtClean="0"/>
              <a:t>Vitor</a:t>
            </a:r>
            <a:r>
              <a:rPr lang="en-US" sz="1800" dirty="0" smtClean="0"/>
              <a:t> </a:t>
            </a:r>
            <a:r>
              <a:rPr lang="en-US" sz="1800" dirty="0" err="1" smtClean="0"/>
              <a:t>Veiga</a:t>
            </a:r>
            <a:r>
              <a:rPr lang="en-US" sz="1800" dirty="0" smtClean="0"/>
              <a:t>, Fernando Borges, Mary Dixon, </a:t>
            </a:r>
            <a:r>
              <a:rPr lang="en-US" sz="1800" dirty="0" err="1" smtClean="0"/>
              <a:t>Nanci</a:t>
            </a:r>
            <a:r>
              <a:rPr lang="en-US" sz="1800" dirty="0" smtClean="0"/>
              <a:t> Pereira, </a:t>
            </a:r>
            <a:r>
              <a:rPr lang="en-US" sz="1800" dirty="0" err="1" smtClean="0"/>
              <a:t>Nuno</a:t>
            </a:r>
            <a:r>
              <a:rPr lang="en-US" sz="1800" dirty="0" smtClean="0"/>
              <a:t> </a:t>
            </a:r>
            <a:r>
              <a:rPr lang="en-US" sz="1800" dirty="0" err="1" smtClean="0"/>
              <a:t>Passadinhas</a:t>
            </a:r>
            <a:r>
              <a:rPr lang="en-US" sz="1800" dirty="0" smtClean="0"/>
              <a:t>, Carla Molinari, Marilyn </a:t>
            </a:r>
            <a:r>
              <a:rPr lang="en-US" sz="1800" dirty="0" err="1" smtClean="0"/>
              <a:t>Piurek</a:t>
            </a:r>
            <a:r>
              <a:rPr lang="en-US" sz="1800" dirty="0" smtClean="0"/>
              <a:t>, Kip Bergstrom, any many others who love the breed, any size any country!  So many times we pose a question and they come through with the answers! </a:t>
            </a:r>
          </a:p>
          <a:p>
            <a:r>
              <a:rPr lang="en-US" sz="1800" dirty="0" smtClean="0"/>
              <a:t>Of course the members of the American Portuguese </a:t>
            </a:r>
            <a:r>
              <a:rPr lang="en-US" sz="1800" dirty="0" err="1" smtClean="0"/>
              <a:t>Podengo</a:t>
            </a:r>
            <a:r>
              <a:rPr lang="en-US" sz="1800" dirty="0" smtClean="0"/>
              <a:t> </a:t>
            </a:r>
            <a:r>
              <a:rPr lang="en-US" sz="1800" dirty="0" err="1" smtClean="0"/>
              <a:t>MedioGrande</a:t>
            </a:r>
            <a:r>
              <a:rPr lang="en-US" sz="1800" dirty="0" smtClean="0"/>
              <a:t> Club who continue to support and care for the “Middles” and “</a:t>
            </a:r>
            <a:r>
              <a:rPr lang="en-US" sz="1800" dirty="0" err="1" smtClean="0"/>
              <a:t>Bigs</a:t>
            </a:r>
            <a:r>
              <a:rPr lang="en-US" sz="1800" dirty="0" smtClean="0"/>
              <a:t>”.</a:t>
            </a:r>
            <a:endParaRPr lang="en-US" sz="1800" dirty="0"/>
          </a:p>
        </p:txBody>
      </p:sp>
      <p:sp>
        <p:nvSpPr>
          <p:cNvPr id="4" name="Date Placeholder 3"/>
          <p:cNvSpPr>
            <a:spLocks noGrp="1"/>
          </p:cNvSpPr>
          <p:nvPr>
            <p:ph type="dt" sz="half" idx="10"/>
          </p:nvPr>
        </p:nvSpPr>
        <p:spPr/>
        <p:txBody>
          <a:bodyPr/>
          <a:lstStyle/>
          <a:p>
            <a:pPr>
              <a:defRPr/>
            </a:pPr>
            <a:fld id="{57869DFF-1CBB-4A5D-9920-A2EFA44CCDEC}" type="datetime1">
              <a:rPr lang="en-US" smtClean="0"/>
              <a:t>12/7/2019</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59</a:t>
            </a:fld>
            <a:endParaRPr lang="en-US"/>
          </a:p>
        </p:txBody>
      </p:sp>
    </p:spTree>
  </p:cSld>
  <p:clrMapOvr>
    <a:masterClrMapping/>
  </p:clrMapOvr>
  <p:transition>
    <p:wheel spokes="2"/>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3-Top-003.jpg"/>
          <p:cNvPicPr>
            <a:picLocks noChangeAspect="1"/>
          </p:cNvPicPr>
          <p:nvPr/>
        </p:nvPicPr>
        <p:blipFill>
          <a:blip r:embed="rId2" cstate="print"/>
          <a:stretch>
            <a:fillRect/>
          </a:stretch>
        </p:blipFill>
        <p:spPr>
          <a:xfrm>
            <a:off x="838200" y="304800"/>
            <a:ext cx="7495286" cy="5973763"/>
          </a:xfrm>
          <a:prstGeom prst="rect">
            <a:avLst/>
          </a:prstGeom>
        </p:spPr>
      </p:pic>
      <p:sp>
        <p:nvSpPr>
          <p:cNvPr id="4" name="Date Placeholder 3"/>
          <p:cNvSpPr>
            <a:spLocks noGrp="1"/>
          </p:cNvSpPr>
          <p:nvPr>
            <p:ph type="dt" sz="half" idx="10"/>
          </p:nvPr>
        </p:nvSpPr>
        <p:spPr/>
        <p:txBody>
          <a:bodyPr/>
          <a:lstStyle/>
          <a:p>
            <a:pPr>
              <a:defRPr/>
            </a:pPr>
            <a:fld id="{8EE6E240-7777-42C3-9B7E-88A70A1F0A2E}"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6</a:t>
            </a:fld>
            <a:endParaRPr lang="en-US"/>
          </a:p>
        </p:txBody>
      </p:sp>
    </p:spTree>
  </p:cSld>
  <p:clrMapOvr>
    <a:masterClrMapping/>
  </p:clrMapOvr>
  <p:transition>
    <p:wheel spokes="2"/>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4-Top-004.jpg"/>
          <p:cNvPicPr>
            <a:picLocks noChangeAspect="1"/>
          </p:cNvPicPr>
          <p:nvPr/>
        </p:nvPicPr>
        <p:blipFill>
          <a:blip r:embed="rId2" cstate="print"/>
          <a:stretch>
            <a:fillRect/>
          </a:stretch>
        </p:blipFill>
        <p:spPr>
          <a:xfrm>
            <a:off x="304800" y="381000"/>
            <a:ext cx="8006092" cy="5745163"/>
          </a:xfrm>
          <a:prstGeom prst="rect">
            <a:avLst/>
          </a:prstGeom>
        </p:spPr>
      </p:pic>
      <p:sp>
        <p:nvSpPr>
          <p:cNvPr id="4" name="Date Placeholder 3"/>
          <p:cNvSpPr>
            <a:spLocks noGrp="1"/>
          </p:cNvSpPr>
          <p:nvPr>
            <p:ph type="dt" sz="half" idx="10"/>
          </p:nvPr>
        </p:nvSpPr>
        <p:spPr/>
        <p:txBody>
          <a:bodyPr/>
          <a:lstStyle/>
          <a:p>
            <a:pPr>
              <a:defRPr/>
            </a:pPr>
            <a:fld id="{1C1F3A3C-8C3F-4C9E-91BD-4CA064A210CF}"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7</a:t>
            </a:fld>
            <a:endParaRPr lang="en-US"/>
          </a:p>
        </p:txBody>
      </p:sp>
    </p:spTree>
  </p:cSld>
  <p:clrMapOvr>
    <a:masterClrMapping/>
  </p:clrMapOvr>
  <p:transition>
    <p:wheel spokes="2"/>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6-Top-006.jpg"/>
          <p:cNvPicPr>
            <a:picLocks noChangeAspect="1"/>
          </p:cNvPicPr>
          <p:nvPr/>
        </p:nvPicPr>
        <p:blipFill>
          <a:blip r:embed="rId2" cstate="print"/>
          <a:stretch>
            <a:fillRect/>
          </a:stretch>
        </p:blipFill>
        <p:spPr>
          <a:xfrm>
            <a:off x="228600" y="304800"/>
            <a:ext cx="8616037" cy="6324600"/>
          </a:xfrm>
          <a:prstGeom prst="rect">
            <a:avLst/>
          </a:prstGeom>
        </p:spPr>
      </p:pic>
      <p:sp>
        <p:nvSpPr>
          <p:cNvPr id="4" name="Date Placeholder 3"/>
          <p:cNvSpPr>
            <a:spLocks noGrp="1"/>
          </p:cNvSpPr>
          <p:nvPr>
            <p:ph type="dt" sz="half" idx="10"/>
          </p:nvPr>
        </p:nvSpPr>
        <p:spPr/>
        <p:txBody>
          <a:bodyPr/>
          <a:lstStyle/>
          <a:p>
            <a:pPr>
              <a:defRPr/>
            </a:pPr>
            <a:fld id="{0F36D518-AD72-4EF2-8A8B-9156A379AC0B}"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8</a:t>
            </a:fld>
            <a:endParaRPr lang="en-US"/>
          </a:p>
        </p:txBody>
      </p:sp>
    </p:spTree>
  </p:cSld>
  <p:clrMapOvr>
    <a:masterClrMapping/>
  </p:clrMapOvr>
  <p:transition>
    <p:wheel spokes="2"/>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op-007.jpg"/>
          <p:cNvPicPr>
            <a:picLocks noChangeAspect="1"/>
          </p:cNvPicPr>
          <p:nvPr/>
        </p:nvPicPr>
        <p:blipFill>
          <a:blip r:embed="rId2" cstate="print"/>
          <a:stretch>
            <a:fillRect/>
          </a:stretch>
        </p:blipFill>
        <p:spPr>
          <a:xfrm>
            <a:off x="22601" y="0"/>
            <a:ext cx="9098797" cy="6858000"/>
          </a:xfrm>
          <a:prstGeom prst="rect">
            <a:avLst/>
          </a:prstGeom>
        </p:spPr>
      </p:pic>
      <p:sp>
        <p:nvSpPr>
          <p:cNvPr id="4" name="Date Placeholder 3"/>
          <p:cNvSpPr>
            <a:spLocks noGrp="1"/>
          </p:cNvSpPr>
          <p:nvPr>
            <p:ph type="dt" sz="half" idx="10"/>
          </p:nvPr>
        </p:nvSpPr>
        <p:spPr/>
        <p:txBody>
          <a:bodyPr/>
          <a:lstStyle/>
          <a:p>
            <a:pPr>
              <a:defRPr/>
            </a:pPr>
            <a:fld id="{46699ECF-D1CA-47B8-B863-83740EE379CA}" type="datetime1">
              <a:rPr lang="en-US" smtClean="0"/>
              <a:t>12/7/2019</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9</a:t>
            </a:fld>
            <a:endParaRPr lang="en-US"/>
          </a:p>
        </p:txBody>
      </p:sp>
    </p:spTree>
  </p:cSld>
  <p:clrMapOvr>
    <a:masterClrMapping/>
  </p:clrMapOvr>
  <p:transition>
    <p:wheel spokes="2"/>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rgbClr val="40302B"/>
      </a:dk1>
      <a:lt1>
        <a:srgbClr val="FFFFFF"/>
      </a:lt1>
      <a:dk2>
        <a:srgbClr val="486868"/>
      </a:dk2>
      <a:lt2>
        <a:srgbClr val="F3F1EA"/>
      </a:lt2>
      <a:accent1>
        <a:srgbClr val="708467"/>
      </a:accent1>
      <a:accent2>
        <a:srgbClr val="D6DCD3"/>
      </a:accent2>
      <a:accent3>
        <a:srgbClr val="E7E4D5"/>
      </a:accent3>
      <a:accent4>
        <a:srgbClr val="9FEDE0"/>
      </a:accent4>
      <a:accent5>
        <a:srgbClr val="BBB3C2"/>
      </a:accent5>
      <a:accent6>
        <a:srgbClr val="99A991"/>
      </a:accent6>
      <a:hlink>
        <a:srgbClr val="938968"/>
      </a:hlink>
      <a:folHlink>
        <a:srgbClr val="A97EE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1285</TotalTime>
  <Words>3912</Words>
  <Application>Microsoft Office PowerPoint</Application>
  <PresentationFormat>On-screen Show (4:3)</PresentationFormat>
  <Paragraphs>424</Paragraphs>
  <Slides>59</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Arial</vt:lpstr>
      <vt:lpstr>Calibri</vt:lpstr>
      <vt:lpstr>Century</vt:lpstr>
      <vt:lpstr>Lucida Sans Unicode</vt:lpstr>
      <vt:lpstr>Mistral</vt:lpstr>
      <vt:lpstr>Tahoma</vt:lpstr>
      <vt:lpstr>Times New Roman</vt:lpstr>
      <vt:lpstr>Verdana</vt:lpstr>
      <vt:lpstr>Wingdings</vt:lpstr>
      <vt:lpstr>Wingdings 2</vt:lpstr>
      <vt:lpstr>Wingdings 3</vt:lpstr>
      <vt:lpstr>Concourse</vt:lpstr>
      <vt:lpstr>The Portuguese Podengo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Challenge: 6 or 3 or 2 or 1 ?</vt:lpstr>
      <vt:lpstr>OTHER COUNTRIES:</vt:lpstr>
      <vt:lpstr>WHY WAS THE PODENGO SPLIT INTO 2 BREEDS: </vt:lpstr>
      <vt:lpstr>PowerPoint Presentation</vt:lpstr>
      <vt:lpstr>Considerations:</vt:lpstr>
      <vt:lpstr>Split the Breed</vt:lpstr>
      <vt:lpstr>If form follows function…</vt:lpstr>
      <vt:lpstr>PowerPoint Presentation</vt:lpstr>
      <vt:lpstr>The Rabbit!</vt:lpstr>
      <vt:lpstr>PowerPoint Presentation</vt:lpstr>
      <vt:lpstr>PowerPoint Presentation</vt:lpstr>
      <vt:lpstr>PowerPoint Presentation</vt:lpstr>
      <vt:lpstr>The Boar</vt:lpstr>
      <vt:lpstr>PowerPoint Presentation</vt:lpstr>
      <vt:lpstr>PowerPoint Presentation</vt:lpstr>
      <vt:lpstr>PowerPoint Presentation</vt:lpstr>
      <vt:lpstr>PowerPoint Presentation</vt:lpstr>
      <vt:lpstr>The Podengo Medio and Grande</vt:lpstr>
      <vt:lpstr>The American Portuguese Podengo Medio Grande AKA PODENGO</vt:lpstr>
      <vt:lpstr>              Brief History</vt:lpstr>
      <vt:lpstr>Used For:</vt:lpstr>
      <vt:lpstr>Grande Hunt Pack</vt:lpstr>
      <vt:lpstr>PowerPoint Presentation</vt:lpstr>
      <vt:lpstr>Grande Pups</vt:lpstr>
      <vt:lpstr>Mixed Pack in Portugal</vt:lpstr>
      <vt:lpstr>Behavior - Temperament</vt:lpstr>
      <vt:lpstr>PowerPoint Presentation</vt:lpstr>
      <vt:lpstr>PowerPoint Presentation</vt:lpstr>
      <vt:lpstr>Proportions</vt:lpstr>
      <vt:lpstr>Compare Medio and Grande</vt:lpstr>
      <vt:lpstr>Height - Weight</vt:lpstr>
      <vt:lpstr>Head</vt:lpstr>
      <vt:lpstr>  </vt:lpstr>
      <vt:lpstr>PowerPoint Presentation</vt:lpstr>
      <vt:lpstr>Body shape</vt:lpstr>
      <vt:lpstr>PowerPoint Presentation</vt:lpstr>
      <vt:lpstr>Hindquarters</vt:lpstr>
      <vt:lpstr>Movement</vt:lpstr>
      <vt:lpstr>Coat</vt:lpstr>
      <vt:lpstr>Natural</vt:lpstr>
      <vt:lpstr>PowerPoint Presentation</vt:lpstr>
      <vt:lpstr>Faults &amp; DQ</vt:lpstr>
      <vt:lpstr>In Summary</vt:lpstr>
      <vt:lpstr>PowerPoint Presentation</vt:lpstr>
      <vt:lpstr>Visit our website: www.podengo-mediogrande.com </vt:lpstr>
      <vt:lpstr>Bibliography</vt:lpstr>
      <vt:lpstr>Many 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Portuguese Podengo Pequeno</dc:title>
  <dc:creator>User</dc:creator>
  <cp:lastModifiedBy>Diana McCarty</cp:lastModifiedBy>
  <cp:revision>157</cp:revision>
  <cp:lastPrinted>1601-01-01T00:00:00Z</cp:lastPrinted>
  <dcterms:created xsi:type="dcterms:W3CDTF">2008-05-08T12:58:02Z</dcterms:created>
  <dcterms:modified xsi:type="dcterms:W3CDTF">2019-12-07T23:34:33Z</dcterms:modified>
</cp:coreProperties>
</file>